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298"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300" r:id="rId20"/>
    <p:sldId id="301" r:id="rId21"/>
    <p:sldId id="275" r:id="rId22"/>
    <p:sldId id="276" r:id="rId23"/>
    <p:sldId id="312" r:id="rId24"/>
    <p:sldId id="314" r:id="rId25"/>
    <p:sldId id="313" r:id="rId26"/>
    <p:sldId id="302" r:id="rId27"/>
    <p:sldId id="303" r:id="rId28"/>
    <p:sldId id="304" r:id="rId29"/>
    <p:sldId id="305" r:id="rId30"/>
    <p:sldId id="306" r:id="rId31"/>
    <p:sldId id="307" r:id="rId32"/>
    <p:sldId id="308" r:id="rId33"/>
    <p:sldId id="309" r:id="rId34"/>
    <p:sldId id="310" r:id="rId35"/>
    <p:sldId id="311" r:id="rId36"/>
    <p:sldId id="296" r:id="rId37"/>
    <p:sldId id="297"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510" autoAdjust="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31D64F-E8F4-4C4C-B80C-92F5EA8063C8}" type="datetimeFigureOut">
              <a:rPr lang="en-IN" smtClean="0"/>
              <a:t>01-02-2026</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E5107A-F16B-4DA8-A621-70AF4A60F6DF}" type="slidenum">
              <a:rPr lang="en-IN" smtClean="0"/>
              <a:t>‹#›</a:t>
            </a:fld>
            <a:endParaRPr lang="en-IN"/>
          </a:p>
        </p:txBody>
      </p:sp>
    </p:spTree>
    <p:extLst>
      <p:ext uri="{BB962C8B-B14F-4D97-AF65-F5344CB8AC3E}">
        <p14:creationId xmlns:p14="http://schemas.microsoft.com/office/powerpoint/2010/main" val="3757259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EE5107A-F16B-4DA8-A621-70AF4A60F6DF}" type="slidenum">
              <a:rPr lang="en-IN" smtClean="0"/>
              <a:t>3</a:t>
            </a:fld>
            <a:endParaRPr lang="en-IN"/>
          </a:p>
        </p:txBody>
      </p:sp>
    </p:spTree>
    <p:extLst>
      <p:ext uri="{BB962C8B-B14F-4D97-AF65-F5344CB8AC3E}">
        <p14:creationId xmlns:p14="http://schemas.microsoft.com/office/powerpoint/2010/main" val="3348786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EE5107A-F16B-4DA8-A621-70AF4A60F6DF}" type="slidenum">
              <a:rPr lang="en-IN" smtClean="0"/>
              <a:t>4</a:t>
            </a:fld>
            <a:endParaRPr lang="en-IN"/>
          </a:p>
        </p:txBody>
      </p:sp>
    </p:spTree>
    <p:extLst>
      <p:ext uri="{BB962C8B-B14F-4D97-AF65-F5344CB8AC3E}">
        <p14:creationId xmlns:p14="http://schemas.microsoft.com/office/powerpoint/2010/main" val="375163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EE5107A-F16B-4DA8-A621-70AF4A60F6DF}" type="slidenum">
              <a:rPr lang="en-IN" smtClean="0"/>
              <a:t>11</a:t>
            </a:fld>
            <a:endParaRPr lang="en-IN"/>
          </a:p>
        </p:txBody>
      </p:sp>
    </p:spTree>
    <p:extLst>
      <p:ext uri="{BB962C8B-B14F-4D97-AF65-F5344CB8AC3E}">
        <p14:creationId xmlns:p14="http://schemas.microsoft.com/office/powerpoint/2010/main" val="2103841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EE5107A-F16B-4DA8-A621-70AF4A60F6DF}" type="slidenum">
              <a:rPr lang="en-IN" smtClean="0"/>
              <a:t>19</a:t>
            </a:fld>
            <a:endParaRPr lang="en-IN"/>
          </a:p>
        </p:txBody>
      </p:sp>
    </p:spTree>
    <p:extLst>
      <p:ext uri="{BB962C8B-B14F-4D97-AF65-F5344CB8AC3E}">
        <p14:creationId xmlns:p14="http://schemas.microsoft.com/office/powerpoint/2010/main" val="836870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EE5107A-F16B-4DA8-A621-70AF4A60F6DF}" type="slidenum">
              <a:rPr lang="en-IN" smtClean="0"/>
              <a:t>20</a:t>
            </a:fld>
            <a:endParaRPr lang="en-IN"/>
          </a:p>
        </p:txBody>
      </p:sp>
    </p:spTree>
    <p:extLst>
      <p:ext uri="{BB962C8B-B14F-4D97-AF65-F5344CB8AC3E}">
        <p14:creationId xmlns:p14="http://schemas.microsoft.com/office/powerpoint/2010/main" val="4182800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EE5107A-F16B-4DA8-A621-70AF4A60F6DF}" type="slidenum">
              <a:rPr lang="en-IN" smtClean="0"/>
              <a:t>24</a:t>
            </a:fld>
            <a:endParaRPr lang="en-IN"/>
          </a:p>
        </p:txBody>
      </p:sp>
    </p:spTree>
    <p:extLst>
      <p:ext uri="{BB962C8B-B14F-4D97-AF65-F5344CB8AC3E}">
        <p14:creationId xmlns:p14="http://schemas.microsoft.com/office/powerpoint/2010/main" val="1798350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EE5107A-F16B-4DA8-A621-70AF4A60F6DF}" type="slidenum">
              <a:rPr lang="en-IN" smtClean="0"/>
              <a:t>25</a:t>
            </a:fld>
            <a:endParaRPr lang="en-IN"/>
          </a:p>
        </p:txBody>
      </p:sp>
    </p:spTree>
    <p:extLst>
      <p:ext uri="{BB962C8B-B14F-4D97-AF65-F5344CB8AC3E}">
        <p14:creationId xmlns:p14="http://schemas.microsoft.com/office/powerpoint/2010/main" val="1344906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EE5107A-F16B-4DA8-A621-70AF4A60F6DF}" type="slidenum">
              <a:rPr lang="en-IN" smtClean="0"/>
              <a:t>32</a:t>
            </a:fld>
            <a:endParaRPr lang="en-IN"/>
          </a:p>
        </p:txBody>
      </p:sp>
    </p:spTree>
    <p:extLst>
      <p:ext uri="{BB962C8B-B14F-4D97-AF65-F5344CB8AC3E}">
        <p14:creationId xmlns:p14="http://schemas.microsoft.com/office/powerpoint/2010/main" val="2529461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q"/>
            </a:pPr>
            <a:endParaRPr lang="en-IN" dirty="0"/>
          </a:p>
        </p:txBody>
      </p:sp>
      <p:sp>
        <p:nvSpPr>
          <p:cNvPr id="4" name="Slide Number Placeholder 3"/>
          <p:cNvSpPr>
            <a:spLocks noGrp="1"/>
          </p:cNvSpPr>
          <p:nvPr>
            <p:ph type="sldNum" sz="quarter" idx="5"/>
          </p:nvPr>
        </p:nvSpPr>
        <p:spPr/>
        <p:txBody>
          <a:bodyPr/>
          <a:lstStyle/>
          <a:p>
            <a:fld id="{0EE5107A-F16B-4DA8-A621-70AF4A60F6DF}" type="slidenum">
              <a:rPr lang="en-IN" smtClean="0"/>
              <a:t>36</a:t>
            </a:fld>
            <a:endParaRPr lang="en-IN"/>
          </a:p>
        </p:txBody>
      </p:sp>
    </p:spTree>
    <p:extLst>
      <p:ext uri="{BB962C8B-B14F-4D97-AF65-F5344CB8AC3E}">
        <p14:creationId xmlns:p14="http://schemas.microsoft.com/office/powerpoint/2010/main" val="11478103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59B48896-8720-40C7-A23C-119BC481156C}" type="datetimeFigureOut">
              <a:rPr lang="en-IN" smtClean="0"/>
              <a:t>01-02-2026</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E007D355-4052-411A-A839-18BDB728C7DF}"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7031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B48896-8720-40C7-A23C-119BC481156C}" type="datetimeFigureOut">
              <a:rPr lang="en-IN" smtClean="0"/>
              <a:t>01-02-2026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007D355-4052-411A-A839-18BDB728C7DF}" type="slidenum">
              <a:rPr lang="en-IN" smtClean="0"/>
              <a:t>‹#›</a:t>
            </a:fld>
            <a:endParaRPr lang="en-IN"/>
          </a:p>
        </p:txBody>
      </p:sp>
    </p:spTree>
    <p:extLst>
      <p:ext uri="{BB962C8B-B14F-4D97-AF65-F5344CB8AC3E}">
        <p14:creationId xmlns:p14="http://schemas.microsoft.com/office/powerpoint/2010/main" val="1284461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B48896-8720-40C7-A23C-119BC481156C}" type="datetimeFigureOut">
              <a:rPr lang="en-IN" smtClean="0"/>
              <a:t>01-02-2026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07D355-4052-411A-A839-18BDB728C7DF}"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357716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B48896-8720-40C7-A23C-119BC481156C}" type="datetimeFigureOut">
              <a:rPr lang="en-IN" smtClean="0"/>
              <a:t>01-02-2026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07D355-4052-411A-A839-18BDB728C7DF}"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457370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B48896-8720-40C7-A23C-119BC481156C}" type="datetimeFigureOut">
              <a:rPr lang="en-IN" smtClean="0"/>
              <a:t>01-02-2026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07D355-4052-411A-A839-18BDB728C7DF}" type="slidenum">
              <a:rPr lang="en-IN" smtClean="0"/>
              <a:t>‹#›</a:t>
            </a:fld>
            <a:endParaRPr lang="en-IN"/>
          </a:p>
        </p:txBody>
      </p:sp>
    </p:spTree>
    <p:extLst>
      <p:ext uri="{BB962C8B-B14F-4D97-AF65-F5344CB8AC3E}">
        <p14:creationId xmlns:p14="http://schemas.microsoft.com/office/powerpoint/2010/main" val="4252092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B48896-8720-40C7-A23C-119BC481156C}" type="datetimeFigureOut">
              <a:rPr lang="en-IN" smtClean="0"/>
              <a:t>01-02-2026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07D355-4052-411A-A839-18BDB728C7DF}"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584141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B48896-8720-40C7-A23C-119BC481156C}" type="datetimeFigureOut">
              <a:rPr lang="en-IN" smtClean="0"/>
              <a:t>01-02-2026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07D355-4052-411A-A839-18BDB728C7DF}"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2306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B48896-8720-40C7-A23C-119BC481156C}" type="datetimeFigureOut">
              <a:rPr lang="en-IN" smtClean="0"/>
              <a:t>01-02-2026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07D355-4052-411A-A839-18BDB728C7DF}"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58586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B48896-8720-40C7-A23C-119BC481156C}" type="datetimeFigureOut">
              <a:rPr lang="en-IN" smtClean="0"/>
              <a:t>01-02-2026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07D355-4052-411A-A839-18BDB728C7DF}"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33992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B48896-8720-40C7-A23C-119BC481156C}" type="datetimeFigureOut">
              <a:rPr lang="en-IN" smtClean="0"/>
              <a:t>01-02-2026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07D355-4052-411A-A839-18BDB728C7DF}" type="slidenum">
              <a:rPr lang="en-IN" smtClean="0"/>
              <a:t>‹#›</a:t>
            </a:fld>
            <a:endParaRPr lang="en-IN"/>
          </a:p>
        </p:txBody>
      </p:sp>
    </p:spTree>
    <p:extLst>
      <p:ext uri="{BB962C8B-B14F-4D97-AF65-F5344CB8AC3E}">
        <p14:creationId xmlns:p14="http://schemas.microsoft.com/office/powerpoint/2010/main" val="413055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B48896-8720-40C7-A23C-119BC481156C}" type="datetimeFigureOut">
              <a:rPr lang="en-IN" smtClean="0"/>
              <a:t>01-02-2026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07D355-4052-411A-A839-18BDB728C7DF}"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1532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9B48896-8720-40C7-A23C-119BC481156C}" type="datetimeFigureOut">
              <a:rPr lang="en-IN" smtClean="0"/>
              <a:t>01-02-2026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007D355-4052-411A-A839-18BDB728C7DF}" type="slidenum">
              <a:rPr lang="en-IN" smtClean="0"/>
              <a:t>‹#›</a:t>
            </a:fld>
            <a:endParaRPr lang="en-IN"/>
          </a:p>
        </p:txBody>
      </p:sp>
    </p:spTree>
    <p:extLst>
      <p:ext uri="{BB962C8B-B14F-4D97-AF65-F5344CB8AC3E}">
        <p14:creationId xmlns:p14="http://schemas.microsoft.com/office/powerpoint/2010/main" val="2784778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9B48896-8720-40C7-A23C-119BC481156C}" type="datetimeFigureOut">
              <a:rPr lang="en-IN" smtClean="0"/>
              <a:t>01-02-2026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007D355-4052-411A-A839-18BDB728C7DF}"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90216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9B48896-8720-40C7-A23C-119BC481156C}" type="datetimeFigureOut">
              <a:rPr lang="en-IN" smtClean="0"/>
              <a:t>01-02-2026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007D355-4052-411A-A839-18BDB728C7DF}"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34276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B48896-8720-40C7-A23C-119BC481156C}" type="datetimeFigureOut">
              <a:rPr lang="en-IN" smtClean="0"/>
              <a:t>01-02-2026</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007D355-4052-411A-A839-18BDB728C7DF}" type="slidenum">
              <a:rPr lang="en-IN" smtClean="0"/>
              <a:t>‹#›</a:t>
            </a:fld>
            <a:endParaRPr lang="en-IN"/>
          </a:p>
        </p:txBody>
      </p:sp>
    </p:spTree>
    <p:extLst>
      <p:ext uri="{BB962C8B-B14F-4D97-AF65-F5344CB8AC3E}">
        <p14:creationId xmlns:p14="http://schemas.microsoft.com/office/powerpoint/2010/main" val="3241789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B48896-8720-40C7-A23C-119BC481156C}" type="datetimeFigureOut">
              <a:rPr lang="en-IN" smtClean="0"/>
              <a:t>01-02-2026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007D355-4052-411A-A839-18BDB728C7DF}"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779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B48896-8720-40C7-A23C-119BC481156C}" type="datetimeFigureOut">
              <a:rPr lang="en-IN" smtClean="0"/>
              <a:t>01-02-2026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007D355-4052-411A-A839-18BDB728C7DF}" type="slidenum">
              <a:rPr lang="en-IN" smtClean="0"/>
              <a:t>‹#›</a:t>
            </a:fld>
            <a:endParaRPr lang="en-IN"/>
          </a:p>
        </p:txBody>
      </p:sp>
    </p:spTree>
    <p:extLst>
      <p:ext uri="{BB962C8B-B14F-4D97-AF65-F5344CB8AC3E}">
        <p14:creationId xmlns:p14="http://schemas.microsoft.com/office/powerpoint/2010/main" val="190762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9B48896-8720-40C7-A23C-119BC481156C}" type="datetimeFigureOut">
              <a:rPr lang="en-IN" smtClean="0"/>
              <a:t>01-02-2026</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007D355-4052-411A-A839-18BDB728C7DF}" type="slidenum">
              <a:rPr lang="en-IN" smtClean="0"/>
              <a:t>‹#›</a:t>
            </a:fld>
            <a:endParaRPr lang="en-IN"/>
          </a:p>
        </p:txBody>
      </p:sp>
    </p:spTree>
    <p:extLst>
      <p:ext uri="{BB962C8B-B14F-4D97-AF65-F5344CB8AC3E}">
        <p14:creationId xmlns:p14="http://schemas.microsoft.com/office/powerpoint/2010/main" val="26917327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DE6FFB-F74D-51B3-A7B6-6BFB9E278086}"/>
              </a:ext>
            </a:extLst>
          </p:cNvPr>
          <p:cNvSpPr txBox="1"/>
          <p:nvPr/>
        </p:nvSpPr>
        <p:spPr>
          <a:xfrm>
            <a:off x="1406013" y="884903"/>
            <a:ext cx="9488129" cy="1938992"/>
          </a:xfrm>
          <a:prstGeom prst="rect">
            <a:avLst/>
          </a:prstGeom>
          <a:noFill/>
        </p:spPr>
        <p:txBody>
          <a:bodyPr wrap="square" rtlCol="0">
            <a:spAutoFit/>
          </a:bodyPr>
          <a:lstStyle/>
          <a:p>
            <a:pPr algn="ctr"/>
            <a:r>
              <a:rPr lang="en-IN" sz="6000" b="1" dirty="0">
                <a:solidFill>
                  <a:srgbClr val="002060"/>
                </a:solidFill>
              </a:rPr>
              <a:t>Hotel Booking Data Analysis </a:t>
            </a:r>
          </a:p>
        </p:txBody>
      </p:sp>
      <p:pic>
        <p:nvPicPr>
          <p:cNvPr id="4" name="Picture 3">
            <a:extLst>
              <a:ext uri="{FF2B5EF4-FFF2-40B4-BE49-F238E27FC236}">
                <a16:creationId xmlns:a16="http://schemas.microsoft.com/office/drawing/2014/main" id="{95317A93-AAD8-384D-D590-683C334BD8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4477" y="2910347"/>
            <a:ext cx="5978014" cy="2862695"/>
          </a:xfrm>
          <a:prstGeom prst="rect">
            <a:avLst/>
          </a:prstGeom>
        </p:spPr>
      </p:pic>
      <p:sp>
        <p:nvSpPr>
          <p:cNvPr id="5" name="TextBox 4">
            <a:extLst>
              <a:ext uri="{FF2B5EF4-FFF2-40B4-BE49-F238E27FC236}">
                <a16:creationId xmlns:a16="http://schemas.microsoft.com/office/drawing/2014/main" id="{680A6662-B731-EC47-62B5-63F3AB4F82D4}"/>
              </a:ext>
            </a:extLst>
          </p:cNvPr>
          <p:cNvSpPr txBox="1"/>
          <p:nvPr/>
        </p:nvSpPr>
        <p:spPr>
          <a:xfrm>
            <a:off x="7585587" y="5773042"/>
            <a:ext cx="3923071" cy="400110"/>
          </a:xfrm>
          <a:prstGeom prst="rect">
            <a:avLst/>
          </a:prstGeom>
          <a:noFill/>
        </p:spPr>
        <p:txBody>
          <a:bodyPr wrap="square" rtlCol="0">
            <a:spAutoFit/>
          </a:bodyPr>
          <a:lstStyle/>
          <a:p>
            <a:r>
              <a:rPr lang="en-US" sz="2000" b="1" dirty="0"/>
              <a:t>Guided by: Abhishek </a:t>
            </a:r>
            <a:r>
              <a:rPr lang="en-US" sz="2000" b="1" dirty="0" err="1"/>
              <a:t>Wavhal</a:t>
            </a:r>
            <a:r>
              <a:rPr lang="en-US" sz="2000" b="1" dirty="0"/>
              <a:t> </a:t>
            </a:r>
            <a:endParaRPr lang="en-IN" sz="2000" b="1" dirty="0"/>
          </a:p>
        </p:txBody>
      </p:sp>
      <p:sp>
        <p:nvSpPr>
          <p:cNvPr id="3" name="TextBox 2">
            <a:extLst>
              <a:ext uri="{FF2B5EF4-FFF2-40B4-BE49-F238E27FC236}">
                <a16:creationId xmlns:a16="http://schemas.microsoft.com/office/drawing/2014/main" id="{3C020F02-9248-8967-4F9B-5AC531D2CA34}"/>
              </a:ext>
            </a:extLst>
          </p:cNvPr>
          <p:cNvSpPr txBox="1"/>
          <p:nvPr/>
        </p:nvSpPr>
        <p:spPr>
          <a:xfrm>
            <a:off x="683342" y="5773042"/>
            <a:ext cx="4291781" cy="400110"/>
          </a:xfrm>
          <a:prstGeom prst="rect">
            <a:avLst/>
          </a:prstGeom>
          <a:noFill/>
        </p:spPr>
        <p:txBody>
          <a:bodyPr wrap="square" rtlCol="0">
            <a:spAutoFit/>
          </a:bodyPr>
          <a:lstStyle/>
          <a:p>
            <a:r>
              <a:rPr lang="en-US" sz="2000" b="1" dirty="0"/>
              <a:t>Presented by: Geeta Sanjay Torane</a:t>
            </a:r>
            <a:endParaRPr lang="en-IN" sz="2000" b="1" dirty="0"/>
          </a:p>
        </p:txBody>
      </p:sp>
    </p:spTree>
    <p:extLst>
      <p:ext uri="{BB962C8B-B14F-4D97-AF65-F5344CB8AC3E}">
        <p14:creationId xmlns:p14="http://schemas.microsoft.com/office/powerpoint/2010/main" val="174091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E0650-9E7C-592C-3D74-B442DE5D8629}"/>
              </a:ext>
            </a:extLst>
          </p:cNvPr>
          <p:cNvSpPr>
            <a:spLocks noGrp="1"/>
          </p:cNvSpPr>
          <p:nvPr>
            <p:ph type="title"/>
          </p:nvPr>
        </p:nvSpPr>
        <p:spPr/>
        <p:txBody>
          <a:bodyPr>
            <a:normAutofit/>
          </a:bodyPr>
          <a:lstStyle/>
          <a:p>
            <a:r>
              <a:rPr lang="en-CA" sz="5400" b="1" dirty="0">
                <a:solidFill>
                  <a:srgbClr val="002060"/>
                </a:solidFill>
                <a:latin typeface="+mn-lt"/>
                <a:ea typeface="Federo"/>
                <a:cs typeface="Federo"/>
                <a:sym typeface="Federo"/>
              </a:rPr>
              <a:t>1.Booking Information</a:t>
            </a:r>
            <a:endParaRPr lang="en-IN" sz="5400" dirty="0">
              <a:solidFill>
                <a:srgbClr val="002060"/>
              </a:solidFill>
              <a:latin typeface="+mn-lt"/>
            </a:endParaRPr>
          </a:p>
        </p:txBody>
      </p:sp>
      <p:sp>
        <p:nvSpPr>
          <p:cNvPr id="3" name="Content Placeholder 2">
            <a:extLst>
              <a:ext uri="{FF2B5EF4-FFF2-40B4-BE49-F238E27FC236}">
                <a16:creationId xmlns:a16="http://schemas.microsoft.com/office/drawing/2014/main" id="{69AB1589-7FAD-C23F-EA47-B30E82F3F8CE}"/>
              </a:ext>
            </a:extLst>
          </p:cNvPr>
          <p:cNvSpPr>
            <a:spLocks noGrp="1"/>
          </p:cNvSpPr>
          <p:nvPr>
            <p:ph idx="1"/>
          </p:nvPr>
        </p:nvSpPr>
        <p:spPr/>
        <p:txBody>
          <a:bodyPr>
            <a:normAutofit fontScale="92500" lnSpcReduction="10000"/>
          </a:bodyPr>
          <a:lstStyle/>
          <a:p>
            <a:pPr marL="0" lvl="0" indent="0">
              <a:spcBef>
                <a:spcPts val="0"/>
              </a:spcBef>
              <a:spcAft>
                <a:spcPts val="0"/>
              </a:spcAft>
              <a:buNone/>
            </a:pPr>
            <a:endParaRPr lang="en-CA" dirty="0"/>
          </a:p>
          <a:p>
            <a:pPr marL="457200" lvl="0" indent="-304800">
              <a:spcBef>
                <a:spcPts val="0"/>
              </a:spcBef>
              <a:spcAft>
                <a:spcPts val="0"/>
              </a:spcAft>
              <a:buClr>
                <a:schemeClr val="dk1"/>
              </a:buClr>
              <a:buSzPts val="1200"/>
              <a:buFont typeface="Crimson Pro"/>
              <a:buChar char="●"/>
            </a:pPr>
            <a:r>
              <a:rPr lang="en-US" b="1" dirty="0">
                <a:solidFill>
                  <a:schemeClr val="tx2"/>
                </a:solidFill>
                <a:uFill>
                  <a:noFill/>
                </a:uFill>
              </a:rPr>
              <a:t>Hotel Type: </a:t>
            </a:r>
            <a:r>
              <a:rPr lang="en-US" dirty="0">
                <a:solidFill>
                  <a:schemeClr val="tx2"/>
                </a:solidFill>
                <a:uFill>
                  <a:noFill/>
                </a:uFill>
              </a:rPr>
              <a:t>Resort or City </a:t>
            </a:r>
          </a:p>
          <a:p>
            <a:pPr marL="457200" lvl="0" indent="-304800">
              <a:spcBef>
                <a:spcPts val="0"/>
              </a:spcBef>
              <a:spcAft>
                <a:spcPts val="0"/>
              </a:spcAft>
              <a:buClr>
                <a:schemeClr val="dk1"/>
              </a:buClr>
              <a:buSzPts val="1200"/>
              <a:buFont typeface="Crimson Pro"/>
              <a:buChar char="●"/>
            </a:pPr>
            <a:endParaRPr lang="en-US" dirty="0">
              <a:solidFill>
                <a:schemeClr val="tx2"/>
              </a:solidFill>
              <a:uFill>
                <a:noFill/>
              </a:uFill>
            </a:endParaRPr>
          </a:p>
          <a:p>
            <a:pPr marL="457200" lvl="0" indent="-304800">
              <a:spcBef>
                <a:spcPts val="0"/>
              </a:spcBef>
              <a:spcAft>
                <a:spcPts val="0"/>
              </a:spcAft>
              <a:buClr>
                <a:schemeClr val="dk1"/>
              </a:buClr>
              <a:buSzPts val="1200"/>
              <a:buFont typeface="Crimson Pro"/>
              <a:buChar char="●"/>
            </a:pPr>
            <a:r>
              <a:rPr lang="en-US" b="1" dirty="0">
                <a:solidFill>
                  <a:schemeClr val="tx2"/>
                </a:solidFill>
                <a:uFill>
                  <a:noFill/>
                </a:uFill>
              </a:rPr>
              <a:t>Cancellation Status:</a:t>
            </a:r>
            <a:r>
              <a:rPr lang="en-US" dirty="0">
                <a:solidFill>
                  <a:schemeClr val="tx2"/>
                </a:solidFill>
                <a:uFill>
                  <a:noFill/>
                </a:uFill>
              </a:rPr>
              <a:t> Booked (1) or Cancelled (0) </a:t>
            </a:r>
          </a:p>
          <a:p>
            <a:pPr marL="457200" lvl="0" indent="-304800">
              <a:spcBef>
                <a:spcPts val="0"/>
              </a:spcBef>
              <a:spcAft>
                <a:spcPts val="0"/>
              </a:spcAft>
              <a:buClr>
                <a:schemeClr val="dk1"/>
              </a:buClr>
              <a:buSzPts val="1200"/>
              <a:buFont typeface="Crimson Pro"/>
              <a:buChar char="●"/>
            </a:pPr>
            <a:endParaRPr lang="en-US" dirty="0">
              <a:solidFill>
                <a:schemeClr val="tx2"/>
              </a:solidFill>
              <a:uFill>
                <a:noFill/>
              </a:uFill>
            </a:endParaRPr>
          </a:p>
          <a:p>
            <a:pPr marL="457200" lvl="0" indent="-304800">
              <a:spcBef>
                <a:spcPts val="0"/>
              </a:spcBef>
              <a:spcAft>
                <a:spcPts val="0"/>
              </a:spcAft>
              <a:buClr>
                <a:schemeClr val="dk1"/>
              </a:buClr>
              <a:buSzPts val="1200"/>
              <a:buFont typeface="Crimson Pro"/>
              <a:buChar char="●"/>
            </a:pPr>
            <a:r>
              <a:rPr lang="en-US" b="1" dirty="0">
                <a:solidFill>
                  <a:schemeClr val="tx2"/>
                </a:solidFill>
                <a:uFill>
                  <a:noFill/>
                </a:uFill>
              </a:rPr>
              <a:t>Lead Time: </a:t>
            </a:r>
            <a:r>
              <a:rPr lang="en-US" dirty="0">
                <a:solidFill>
                  <a:schemeClr val="tx2"/>
                </a:solidFill>
                <a:uFill>
                  <a:noFill/>
                </a:uFill>
              </a:rPr>
              <a:t>Number of days between booking and arrival </a:t>
            </a:r>
          </a:p>
          <a:p>
            <a:pPr marL="457200" lvl="0" indent="-304800">
              <a:spcBef>
                <a:spcPts val="0"/>
              </a:spcBef>
              <a:spcAft>
                <a:spcPts val="0"/>
              </a:spcAft>
              <a:buClr>
                <a:schemeClr val="dk1"/>
              </a:buClr>
              <a:buSzPts val="1200"/>
              <a:buFont typeface="Crimson Pro"/>
              <a:buChar char="●"/>
            </a:pPr>
            <a:endParaRPr lang="en-US" dirty="0">
              <a:solidFill>
                <a:schemeClr val="tx2"/>
              </a:solidFill>
              <a:uFill>
                <a:noFill/>
              </a:uFill>
            </a:endParaRPr>
          </a:p>
          <a:p>
            <a:pPr marL="457200" lvl="0" indent="-304800">
              <a:spcBef>
                <a:spcPts val="0"/>
              </a:spcBef>
              <a:spcAft>
                <a:spcPts val="0"/>
              </a:spcAft>
              <a:buClr>
                <a:schemeClr val="dk1"/>
              </a:buClr>
              <a:buSzPts val="1200"/>
              <a:buFont typeface="Crimson Pro"/>
              <a:buChar char="●"/>
            </a:pPr>
            <a:r>
              <a:rPr lang="en-US" b="1" dirty="0">
                <a:solidFill>
                  <a:schemeClr val="tx2"/>
                </a:solidFill>
                <a:uFill>
                  <a:noFill/>
                </a:uFill>
              </a:rPr>
              <a:t>Arrival Details: </a:t>
            </a:r>
            <a:r>
              <a:rPr lang="en-US" dirty="0">
                <a:solidFill>
                  <a:schemeClr val="tx2"/>
                </a:solidFill>
                <a:uFill>
                  <a:noFill/>
                </a:uFill>
              </a:rPr>
              <a:t>Year, Month, Date, Week number</a:t>
            </a:r>
          </a:p>
          <a:p>
            <a:pPr marL="457200" lvl="0" indent="-304800">
              <a:spcBef>
                <a:spcPts val="0"/>
              </a:spcBef>
              <a:spcAft>
                <a:spcPts val="0"/>
              </a:spcAft>
              <a:buClr>
                <a:schemeClr val="dk1"/>
              </a:buClr>
              <a:buSzPts val="1200"/>
              <a:buFont typeface="Crimson Pro"/>
              <a:buChar char="●"/>
            </a:pPr>
            <a:endParaRPr lang="en-US" dirty="0">
              <a:solidFill>
                <a:schemeClr val="tx2"/>
              </a:solidFill>
              <a:uFill>
                <a:noFill/>
              </a:uFill>
            </a:endParaRPr>
          </a:p>
          <a:p>
            <a:pPr marL="457200" lvl="0" indent="-304800">
              <a:spcBef>
                <a:spcPts val="0"/>
              </a:spcBef>
              <a:spcAft>
                <a:spcPts val="0"/>
              </a:spcAft>
              <a:buClr>
                <a:schemeClr val="dk1"/>
              </a:buClr>
              <a:buSzPts val="1200"/>
              <a:buFont typeface="Crimson Pro"/>
              <a:buChar char="●"/>
            </a:pPr>
            <a:r>
              <a:rPr lang="en-US" b="1" dirty="0">
                <a:solidFill>
                  <a:schemeClr val="tx2"/>
                </a:solidFill>
                <a:uFill>
                  <a:noFill/>
                </a:uFill>
              </a:rPr>
              <a:t>Duration of Stay: </a:t>
            </a:r>
            <a:r>
              <a:rPr lang="en-US" dirty="0">
                <a:solidFill>
                  <a:schemeClr val="tx2"/>
                </a:solidFill>
                <a:uFill>
                  <a:noFill/>
                </a:uFill>
              </a:rPr>
              <a:t>Number of weekends nights , Number weekdays nights</a:t>
            </a:r>
          </a:p>
          <a:p>
            <a:pPr marL="152400" lvl="0" indent="0">
              <a:spcBef>
                <a:spcPts val="0"/>
              </a:spcBef>
              <a:spcAft>
                <a:spcPts val="0"/>
              </a:spcAft>
              <a:buClr>
                <a:schemeClr val="dk1"/>
              </a:buClr>
              <a:buSzPts val="1200"/>
              <a:buNone/>
            </a:pPr>
            <a:endParaRPr lang="en-US" dirty="0">
              <a:solidFill>
                <a:schemeClr val="hlink"/>
              </a:solidFill>
              <a:uFill>
                <a:noFill/>
              </a:uFill>
            </a:endParaRPr>
          </a:p>
          <a:p>
            <a:endParaRPr lang="en-IN" dirty="0"/>
          </a:p>
        </p:txBody>
      </p:sp>
    </p:spTree>
    <p:extLst>
      <p:ext uri="{BB962C8B-B14F-4D97-AF65-F5344CB8AC3E}">
        <p14:creationId xmlns:p14="http://schemas.microsoft.com/office/powerpoint/2010/main" val="2634467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95065-08FD-B747-66A3-69BA757080FF}"/>
              </a:ext>
            </a:extLst>
          </p:cNvPr>
          <p:cNvSpPr>
            <a:spLocks noGrp="1"/>
          </p:cNvSpPr>
          <p:nvPr>
            <p:ph type="title"/>
          </p:nvPr>
        </p:nvSpPr>
        <p:spPr/>
        <p:txBody>
          <a:bodyPr>
            <a:normAutofit/>
          </a:bodyPr>
          <a:lstStyle/>
          <a:p>
            <a:r>
              <a:rPr lang="en-US" sz="5400" b="1" dirty="0">
                <a:solidFill>
                  <a:srgbClr val="002060"/>
                </a:solidFill>
              </a:rPr>
              <a:t>2.Guest Details </a:t>
            </a:r>
            <a:endParaRPr lang="en-IN" sz="5400" b="1" dirty="0">
              <a:solidFill>
                <a:srgbClr val="002060"/>
              </a:solidFill>
            </a:endParaRPr>
          </a:p>
        </p:txBody>
      </p:sp>
      <p:sp>
        <p:nvSpPr>
          <p:cNvPr id="3" name="Content Placeholder 2">
            <a:extLst>
              <a:ext uri="{FF2B5EF4-FFF2-40B4-BE49-F238E27FC236}">
                <a16:creationId xmlns:a16="http://schemas.microsoft.com/office/drawing/2014/main" id="{5D8FFE7C-9024-A169-AB7D-47BD0C00D0B5}"/>
              </a:ext>
            </a:extLst>
          </p:cNvPr>
          <p:cNvSpPr>
            <a:spLocks noGrp="1"/>
          </p:cNvSpPr>
          <p:nvPr>
            <p:ph idx="1"/>
          </p:nvPr>
        </p:nvSpPr>
        <p:spPr>
          <a:xfrm>
            <a:off x="1543665" y="2556932"/>
            <a:ext cx="9352932" cy="3318936"/>
          </a:xfrm>
        </p:spPr>
        <p:txBody>
          <a:bodyPr>
            <a:normAutofit fontScale="92500" lnSpcReduction="10000"/>
          </a:bodyPr>
          <a:lstStyle/>
          <a:p>
            <a:pPr marL="609600" lvl="0" indent="-457200">
              <a:spcBef>
                <a:spcPts val="0"/>
              </a:spcBef>
              <a:spcAft>
                <a:spcPts val="0"/>
              </a:spcAft>
              <a:buClr>
                <a:schemeClr val="dk1"/>
              </a:buClr>
              <a:buSzPts val="1200"/>
              <a:buFont typeface="Wingdings" panose="05000000000000000000" pitchFamily="2" charset="2"/>
              <a:buChar char="Ø"/>
            </a:pPr>
            <a:r>
              <a:rPr lang="en-US" sz="2800" b="1" dirty="0">
                <a:solidFill>
                  <a:schemeClr val="tx1"/>
                </a:solidFill>
                <a:uFill>
                  <a:noFill/>
                </a:uFill>
              </a:rPr>
              <a:t>Guest Breakdown: </a:t>
            </a:r>
            <a:r>
              <a:rPr lang="en-US" sz="2800" dirty="0">
                <a:solidFill>
                  <a:schemeClr val="tx1"/>
                </a:solidFill>
                <a:uFill>
                  <a:noFill/>
                </a:uFill>
              </a:rPr>
              <a:t>Adults, Children, Babies</a:t>
            </a:r>
          </a:p>
          <a:p>
            <a:pPr marL="609600" lvl="0" indent="-457200">
              <a:spcBef>
                <a:spcPts val="0"/>
              </a:spcBef>
              <a:spcAft>
                <a:spcPts val="0"/>
              </a:spcAft>
              <a:buClr>
                <a:schemeClr val="dk1"/>
              </a:buClr>
              <a:buSzPts val="1200"/>
              <a:buFont typeface="Wingdings" panose="05000000000000000000" pitchFamily="2" charset="2"/>
              <a:buChar char="Ø"/>
            </a:pPr>
            <a:endParaRPr lang="en-US" sz="2800" dirty="0">
              <a:solidFill>
                <a:schemeClr val="tx1"/>
              </a:solidFill>
              <a:uFill>
                <a:noFill/>
              </a:uFill>
            </a:endParaRPr>
          </a:p>
          <a:p>
            <a:pPr marL="609600" lvl="0" indent="-457200">
              <a:spcBef>
                <a:spcPts val="0"/>
              </a:spcBef>
              <a:spcAft>
                <a:spcPts val="0"/>
              </a:spcAft>
              <a:buClr>
                <a:schemeClr val="dk1"/>
              </a:buClr>
              <a:buSzPts val="1200"/>
              <a:buFont typeface="Wingdings" panose="05000000000000000000" pitchFamily="2" charset="2"/>
              <a:buChar char="Ø"/>
            </a:pPr>
            <a:r>
              <a:rPr lang="en-US" sz="2800" b="1" dirty="0">
                <a:solidFill>
                  <a:schemeClr val="tx1"/>
                </a:solidFill>
                <a:uFill>
                  <a:noFill/>
                </a:uFill>
              </a:rPr>
              <a:t>Country : </a:t>
            </a:r>
            <a:r>
              <a:rPr lang="en-US" sz="2800" dirty="0">
                <a:solidFill>
                  <a:schemeClr val="tx1"/>
                </a:solidFill>
                <a:uFill>
                  <a:noFill/>
                </a:uFill>
              </a:rPr>
              <a:t>Country of guest coming from </a:t>
            </a:r>
          </a:p>
          <a:p>
            <a:pPr marL="609600" lvl="0" indent="-457200">
              <a:spcBef>
                <a:spcPts val="0"/>
              </a:spcBef>
              <a:spcAft>
                <a:spcPts val="0"/>
              </a:spcAft>
              <a:buClr>
                <a:schemeClr val="dk1"/>
              </a:buClr>
              <a:buSzPts val="1200"/>
              <a:buFont typeface="Wingdings" panose="05000000000000000000" pitchFamily="2" charset="2"/>
              <a:buChar char="Ø"/>
            </a:pPr>
            <a:endParaRPr lang="en-US" sz="2800" dirty="0">
              <a:solidFill>
                <a:schemeClr val="tx1"/>
              </a:solidFill>
              <a:uFill>
                <a:noFill/>
              </a:uFill>
            </a:endParaRPr>
          </a:p>
          <a:p>
            <a:pPr marL="609600" lvl="0" indent="-457200">
              <a:spcBef>
                <a:spcPts val="0"/>
              </a:spcBef>
              <a:spcAft>
                <a:spcPts val="0"/>
              </a:spcAft>
              <a:buClr>
                <a:schemeClr val="dk1"/>
              </a:buClr>
              <a:buSzPts val="1200"/>
              <a:buFont typeface="Wingdings" panose="05000000000000000000" pitchFamily="2" charset="2"/>
              <a:buChar char="Ø"/>
            </a:pPr>
            <a:r>
              <a:rPr lang="en-US" sz="2800" b="1" dirty="0">
                <a:solidFill>
                  <a:schemeClr val="tx1"/>
                </a:solidFill>
                <a:uFill>
                  <a:noFill/>
                </a:uFill>
              </a:rPr>
              <a:t>Client Category: </a:t>
            </a:r>
            <a:r>
              <a:rPr lang="en-US" sz="2800" dirty="0">
                <a:solidFill>
                  <a:schemeClr val="tx1"/>
                </a:solidFill>
                <a:uFill>
                  <a:noFill/>
                </a:uFill>
              </a:rPr>
              <a:t>Specific four groups </a:t>
            </a:r>
          </a:p>
          <a:p>
            <a:pPr marL="609600" lvl="0" indent="-457200">
              <a:spcBef>
                <a:spcPts val="0"/>
              </a:spcBef>
              <a:spcAft>
                <a:spcPts val="0"/>
              </a:spcAft>
              <a:buClr>
                <a:schemeClr val="dk1"/>
              </a:buClr>
              <a:buSzPts val="1200"/>
              <a:buFont typeface="Wingdings" panose="05000000000000000000" pitchFamily="2" charset="2"/>
              <a:buChar char="Ø"/>
            </a:pPr>
            <a:endParaRPr lang="en-US" sz="2800" dirty="0">
              <a:solidFill>
                <a:schemeClr val="tx1"/>
              </a:solidFill>
              <a:uFill>
                <a:noFill/>
              </a:uFill>
            </a:endParaRPr>
          </a:p>
          <a:p>
            <a:pPr marL="609600" lvl="0" indent="-457200">
              <a:spcBef>
                <a:spcPts val="0"/>
              </a:spcBef>
              <a:spcAft>
                <a:spcPts val="0"/>
              </a:spcAft>
              <a:buClr>
                <a:schemeClr val="dk1"/>
              </a:buClr>
              <a:buSzPts val="1200"/>
              <a:buFont typeface="Wingdings" panose="05000000000000000000" pitchFamily="2" charset="2"/>
              <a:buChar char="Ø"/>
            </a:pPr>
            <a:r>
              <a:rPr lang="en-US" sz="2800" b="1" dirty="0">
                <a:solidFill>
                  <a:schemeClr val="tx1"/>
                </a:solidFill>
                <a:uFill>
                  <a:noFill/>
                </a:uFill>
              </a:rPr>
              <a:t>Returning Guest: </a:t>
            </a:r>
            <a:r>
              <a:rPr lang="en-US" sz="2800" dirty="0">
                <a:solidFill>
                  <a:schemeClr val="tx1"/>
                </a:solidFill>
                <a:uFill>
                  <a:noFill/>
                </a:uFill>
              </a:rPr>
              <a:t>Yes (1) or No (0) </a:t>
            </a:r>
          </a:p>
          <a:p>
            <a:pPr marL="609600" lvl="0" indent="-457200">
              <a:spcBef>
                <a:spcPts val="0"/>
              </a:spcBef>
              <a:spcAft>
                <a:spcPts val="0"/>
              </a:spcAft>
              <a:buClr>
                <a:schemeClr val="dk1"/>
              </a:buClr>
              <a:buSzPts val="1200"/>
              <a:buFont typeface="Wingdings" panose="05000000000000000000" pitchFamily="2" charset="2"/>
              <a:buChar char="Ø"/>
            </a:pPr>
            <a:endParaRPr lang="en-US" sz="2800" dirty="0">
              <a:solidFill>
                <a:schemeClr val="tx1"/>
              </a:solidFill>
              <a:uFill>
                <a:noFill/>
              </a:uFill>
            </a:endParaRPr>
          </a:p>
          <a:p>
            <a:pPr marL="609600" lvl="0" indent="-457200">
              <a:spcBef>
                <a:spcPts val="0"/>
              </a:spcBef>
              <a:spcAft>
                <a:spcPts val="0"/>
              </a:spcAft>
              <a:buClr>
                <a:schemeClr val="dk1"/>
              </a:buClr>
              <a:buSzPts val="1200"/>
              <a:buFont typeface="Wingdings" panose="05000000000000000000" pitchFamily="2" charset="2"/>
              <a:buChar char="Ø"/>
            </a:pPr>
            <a:r>
              <a:rPr lang="en-US" sz="2800" b="1" dirty="0">
                <a:solidFill>
                  <a:schemeClr val="tx1"/>
                </a:solidFill>
                <a:uFill>
                  <a:noFill/>
                </a:uFill>
              </a:rPr>
              <a:t>Meal Choice: </a:t>
            </a:r>
            <a:r>
              <a:rPr lang="en-US" sz="2800" dirty="0">
                <a:solidFill>
                  <a:schemeClr val="tx1"/>
                </a:solidFill>
                <a:uFill>
                  <a:noFill/>
                </a:uFill>
              </a:rPr>
              <a:t>Meal type reserved</a:t>
            </a:r>
          </a:p>
          <a:p>
            <a:pPr marL="0" indent="0">
              <a:buNone/>
            </a:pPr>
            <a:endParaRPr lang="en-IN" dirty="0"/>
          </a:p>
        </p:txBody>
      </p:sp>
    </p:spTree>
    <p:extLst>
      <p:ext uri="{BB962C8B-B14F-4D97-AF65-F5344CB8AC3E}">
        <p14:creationId xmlns:p14="http://schemas.microsoft.com/office/powerpoint/2010/main" val="678690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2A4AF-1F9E-67B3-DC49-E714C219F7B2}"/>
              </a:ext>
            </a:extLst>
          </p:cNvPr>
          <p:cNvSpPr>
            <a:spLocks noGrp="1"/>
          </p:cNvSpPr>
          <p:nvPr>
            <p:ph type="title"/>
          </p:nvPr>
        </p:nvSpPr>
        <p:spPr/>
        <p:txBody>
          <a:bodyPr>
            <a:normAutofit/>
          </a:bodyPr>
          <a:lstStyle/>
          <a:p>
            <a:r>
              <a:rPr lang="en-US" sz="5400" b="1" dirty="0">
                <a:solidFill>
                  <a:srgbClr val="002060"/>
                </a:solidFill>
              </a:rPr>
              <a:t>3.Booking History</a:t>
            </a:r>
            <a:endParaRPr lang="en-IN" sz="5400" b="1" dirty="0">
              <a:solidFill>
                <a:srgbClr val="002060"/>
              </a:solidFill>
            </a:endParaRPr>
          </a:p>
        </p:txBody>
      </p:sp>
      <p:sp>
        <p:nvSpPr>
          <p:cNvPr id="3" name="Content Placeholder 2">
            <a:extLst>
              <a:ext uri="{FF2B5EF4-FFF2-40B4-BE49-F238E27FC236}">
                <a16:creationId xmlns:a16="http://schemas.microsoft.com/office/drawing/2014/main" id="{8B3F3A00-90BB-7DF0-9E69-BCF961A92312}"/>
              </a:ext>
            </a:extLst>
          </p:cNvPr>
          <p:cNvSpPr>
            <a:spLocks noGrp="1"/>
          </p:cNvSpPr>
          <p:nvPr>
            <p:ph idx="1"/>
          </p:nvPr>
        </p:nvSpPr>
        <p:spPr>
          <a:xfrm>
            <a:off x="1295402" y="2577141"/>
            <a:ext cx="9601196" cy="3318936"/>
          </a:xfrm>
        </p:spPr>
        <p:txBody>
          <a:bodyPr/>
          <a:lstStyle/>
          <a:p>
            <a:pPr marL="609600" lvl="0" indent="-457200">
              <a:spcBef>
                <a:spcPts val="0"/>
              </a:spcBef>
              <a:spcAft>
                <a:spcPts val="0"/>
              </a:spcAft>
              <a:buClr>
                <a:schemeClr val="dk1"/>
              </a:buClr>
              <a:buSzPts val="1200"/>
              <a:buFont typeface="Wingdings" panose="05000000000000000000" pitchFamily="2" charset="2"/>
              <a:buChar char="Ø"/>
            </a:pPr>
            <a:r>
              <a:rPr lang="en-US" sz="2800" b="1" dirty="0">
                <a:solidFill>
                  <a:schemeClr val="tx1"/>
                </a:solidFill>
                <a:uFill>
                  <a:noFill/>
                </a:uFill>
              </a:rPr>
              <a:t>Previous Cancellations: </a:t>
            </a:r>
            <a:r>
              <a:rPr lang="en-US" sz="2800" dirty="0">
                <a:solidFill>
                  <a:schemeClr val="tx1"/>
                </a:solidFill>
                <a:uFill>
                  <a:noFill/>
                </a:uFill>
              </a:rPr>
              <a:t>Number of past cancellations</a:t>
            </a:r>
          </a:p>
          <a:p>
            <a:pPr marL="609600" lvl="0" indent="-457200">
              <a:spcBef>
                <a:spcPts val="0"/>
              </a:spcBef>
              <a:spcAft>
                <a:spcPts val="0"/>
              </a:spcAft>
              <a:buClr>
                <a:schemeClr val="dk1"/>
              </a:buClr>
              <a:buSzPts val="1200"/>
              <a:buFont typeface="Wingdings" panose="05000000000000000000" pitchFamily="2" charset="2"/>
              <a:buChar char="Ø"/>
            </a:pPr>
            <a:endParaRPr lang="en-US" sz="2800" dirty="0">
              <a:solidFill>
                <a:schemeClr val="tx1"/>
              </a:solidFill>
              <a:uFill>
                <a:noFill/>
              </a:uFill>
            </a:endParaRPr>
          </a:p>
          <a:p>
            <a:pPr marL="609600" lvl="0" indent="-457200">
              <a:spcBef>
                <a:spcPts val="0"/>
              </a:spcBef>
              <a:spcAft>
                <a:spcPts val="0"/>
              </a:spcAft>
              <a:buClr>
                <a:schemeClr val="dk1"/>
              </a:buClr>
              <a:buSzPts val="1200"/>
              <a:buFont typeface="Wingdings" panose="05000000000000000000" pitchFamily="2" charset="2"/>
              <a:buChar char="Ø"/>
            </a:pPr>
            <a:r>
              <a:rPr lang="en-US" sz="2800" b="1" dirty="0">
                <a:solidFill>
                  <a:schemeClr val="tx1"/>
                </a:solidFill>
                <a:uFill>
                  <a:noFill/>
                </a:uFill>
              </a:rPr>
              <a:t>Number of confirmed bookings: </a:t>
            </a:r>
            <a:r>
              <a:rPr lang="en-US" sz="2800" dirty="0">
                <a:solidFill>
                  <a:schemeClr val="tx1"/>
                </a:solidFill>
                <a:uFill>
                  <a:noFill/>
                </a:uFill>
              </a:rPr>
              <a:t>Number of past non-cancelled bookings </a:t>
            </a:r>
          </a:p>
          <a:p>
            <a:pPr marL="495300" lvl="0" indent="-342900">
              <a:spcBef>
                <a:spcPts val="0"/>
              </a:spcBef>
              <a:spcAft>
                <a:spcPts val="0"/>
              </a:spcAft>
              <a:buClr>
                <a:schemeClr val="dk1"/>
              </a:buClr>
              <a:buSzPts val="1200"/>
              <a:buFont typeface="Wingdings" panose="05000000000000000000" pitchFamily="2" charset="2"/>
              <a:buChar char="Ø"/>
            </a:pPr>
            <a:endParaRPr lang="en-US" b="1" dirty="0">
              <a:solidFill>
                <a:schemeClr val="hlink"/>
              </a:solidFill>
              <a:uFill>
                <a:noFill/>
              </a:uFill>
            </a:endParaRPr>
          </a:p>
          <a:p>
            <a:endParaRPr lang="en-IN" dirty="0"/>
          </a:p>
        </p:txBody>
      </p:sp>
    </p:spTree>
    <p:extLst>
      <p:ext uri="{BB962C8B-B14F-4D97-AF65-F5344CB8AC3E}">
        <p14:creationId xmlns:p14="http://schemas.microsoft.com/office/powerpoint/2010/main" val="246608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A28E2-6934-11EC-57B2-893877CC0A05}"/>
              </a:ext>
            </a:extLst>
          </p:cNvPr>
          <p:cNvSpPr>
            <a:spLocks noGrp="1"/>
          </p:cNvSpPr>
          <p:nvPr>
            <p:ph type="title"/>
          </p:nvPr>
        </p:nvSpPr>
        <p:spPr/>
        <p:txBody>
          <a:bodyPr>
            <a:normAutofit/>
          </a:bodyPr>
          <a:lstStyle/>
          <a:p>
            <a:r>
              <a:rPr lang="en-US" sz="5400" b="1" dirty="0">
                <a:solidFill>
                  <a:srgbClr val="002060"/>
                </a:solidFill>
                <a:latin typeface="+mn-lt"/>
              </a:rPr>
              <a:t>4.Room Information</a:t>
            </a:r>
            <a:endParaRPr lang="en-IN" sz="5400" b="1" dirty="0">
              <a:solidFill>
                <a:srgbClr val="002060"/>
              </a:solidFill>
              <a:latin typeface="+mn-lt"/>
            </a:endParaRPr>
          </a:p>
        </p:txBody>
      </p:sp>
      <p:sp>
        <p:nvSpPr>
          <p:cNvPr id="3" name="Content Placeholder 2">
            <a:extLst>
              <a:ext uri="{FF2B5EF4-FFF2-40B4-BE49-F238E27FC236}">
                <a16:creationId xmlns:a16="http://schemas.microsoft.com/office/drawing/2014/main" id="{C799A5C8-3A0D-6BA1-99BC-FBA477CA56D2}"/>
              </a:ext>
            </a:extLst>
          </p:cNvPr>
          <p:cNvSpPr>
            <a:spLocks noGrp="1"/>
          </p:cNvSpPr>
          <p:nvPr>
            <p:ph idx="1"/>
          </p:nvPr>
        </p:nvSpPr>
        <p:spPr/>
        <p:txBody>
          <a:bodyPr>
            <a:normAutofit lnSpcReduction="10000"/>
          </a:bodyPr>
          <a:lstStyle/>
          <a:p>
            <a:pPr marL="609600" lvl="0" indent="-457200">
              <a:spcBef>
                <a:spcPts val="0"/>
              </a:spcBef>
              <a:spcAft>
                <a:spcPts val="0"/>
              </a:spcAft>
              <a:buClr>
                <a:schemeClr val="dk1"/>
              </a:buClr>
              <a:buSzPts val="1200"/>
              <a:buFont typeface="Wingdings" panose="05000000000000000000" pitchFamily="2" charset="2"/>
              <a:buChar char="Ø"/>
            </a:pPr>
            <a:r>
              <a:rPr lang="en-US" sz="2800" b="1" dirty="0">
                <a:solidFill>
                  <a:schemeClr val="tx1"/>
                </a:solidFill>
                <a:uFill>
                  <a:noFill/>
                </a:uFill>
              </a:rPr>
              <a:t>Type of Room Reserved: </a:t>
            </a:r>
            <a:r>
              <a:rPr lang="en-US" sz="2800" dirty="0">
                <a:solidFill>
                  <a:schemeClr val="tx1"/>
                </a:solidFill>
                <a:uFill>
                  <a:noFill/>
                </a:uFill>
              </a:rPr>
              <a:t>Code for the room type that was reserved</a:t>
            </a:r>
          </a:p>
          <a:p>
            <a:pPr marL="609600" lvl="0" indent="-457200">
              <a:spcBef>
                <a:spcPts val="0"/>
              </a:spcBef>
              <a:spcAft>
                <a:spcPts val="0"/>
              </a:spcAft>
              <a:buClr>
                <a:schemeClr val="dk1"/>
              </a:buClr>
              <a:buSzPts val="1200"/>
              <a:buFont typeface="Wingdings" panose="05000000000000000000" pitchFamily="2" charset="2"/>
              <a:buChar char="Ø"/>
            </a:pPr>
            <a:endParaRPr lang="en-US" sz="2800" dirty="0">
              <a:solidFill>
                <a:schemeClr val="tx1"/>
              </a:solidFill>
              <a:uFill>
                <a:noFill/>
              </a:uFill>
            </a:endParaRPr>
          </a:p>
          <a:p>
            <a:pPr marL="609600" lvl="0" indent="-457200">
              <a:spcBef>
                <a:spcPts val="0"/>
              </a:spcBef>
              <a:spcAft>
                <a:spcPts val="0"/>
              </a:spcAft>
              <a:buClr>
                <a:schemeClr val="dk1"/>
              </a:buClr>
              <a:buSzPts val="1200"/>
              <a:buFont typeface="Wingdings" panose="05000000000000000000" pitchFamily="2" charset="2"/>
              <a:buChar char="Ø"/>
            </a:pPr>
            <a:r>
              <a:rPr lang="en-US" sz="2800" b="1" dirty="0">
                <a:solidFill>
                  <a:schemeClr val="tx1"/>
                </a:solidFill>
                <a:uFill>
                  <a:noFill/>
                </a:uFill>
              </a:rPr>
              <a:t>Type of Room Assigned: </a:t>
            </a:r>
            <a:r>
              <a:rPr lang="en-US" sz="2800" dirty="0">
                <a:solidFill>
                  <a:schemeClr val="tx1"/>
                </a:solidFill>
                <a:uFill>
                  <a:noFill/>
                </a:uFill>
              </a:rPr>
              <a:t>Code for the room type that was assigned</a:t>
            </a:r>
          </a:p>
          <a:p>
            <a:pPr marL="609600" lvl="0" indent="-457200">
              <a:spcBef>
                <a:spcPts val="0"/>
              </a:spcBef>
              <a:spcAft>
                <a:spcPts val="0"/>
              </a:spcAft>
              <a:buClr>
                <a:schemeClr val="dk1"/>
              </a:buClr>
              <a:buSzPts val="1200"/>
              <a:buFont typeface="Wingdings" panose="05000000000000000000" pitchFamily="2" charset="2"/>
              <a:buChar char="Ø"/>
            </a:pPr>
            <a:endParaRPr lang="en-US" sz="2800" dirty="0">
              <a:solidFill>
                <a:schemeClr val="tx1"/>
              </a:solidFill>
              <a:uFill>
                <a:noFill/>
              </a:uFill>
            </a:endParaRPr>
          </a:p>
          <a:p>
            <a:pPr marL="609600" lvl="0" indent="-457200">
              <a:spcBef>
                <a:spcPts val="0"/>
              </a:spcBef>
              <a:spcAft>
                <a:spcPts val="0"/>
              </a:spcAft>
              <a:buClr>
                <a:schemeClr val="dk1"/>
              </a:buClr>
              <a:buSzPts val="1200"/>
              <a:buFont typeface="Wingdings" panose="05000000000000000000" pitchFamily="2" charset="2"/>
              <a:buChar char="Ø"/>
            </a:pPr>
            <a:r>
              <a:rPr lang="en-US" sz="2800" b="1" dirty="0">
                <a:solidFill>
                  <a:schemeClr val="tx1"/>
                </a:solidFill>
                <a:uFill>
                  <a:noFill/>
                </a:uFill>
              </a:rPr>
              <a:t>Changes to Booking: </a:t>
            </a:r>
            <a:r>
              <a:rPr lang="en-US" sz="2800" dirty="0">
                <a:solidFill>
                  <a:schemeClr val="tx1"/>
                </a:solidFill>
                <a:uFill>
                  <a:noFill/>
                </a:uFill>
              </a:rPr>
              <a:t>Total number of modifications made to the reservation</a:t>
            </a:r>
            <a:endParaRPr lang="en-IN" sz="2800" dirty="0">
              <a:solidFill>
                <a:schemeClr val="tx1"/>
              </a:solidFill>
            </a:endParaRPr>
          </a:p>
        </p:txBody>
      </p:sp>
    </p:spTree>
    <p:extLst>
      <p:ext uri="{BB962C8B-B14F-4D97-AF65-F5344CB8AC3E}">
        <p14:creationId xmlns:p14="http://schemas.microsoft.com/office/powerpoint/2010/main" val="909263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11755-A344-D697-BD24-02A43EA58280}"/>
              </a:ext>
            </a:extLst>
          </p:cNvPr>
          <p:cNvSpPr>
            <a:spLocks noGrp="1"/>
          </p:cNvSpPr>
          <p:nvPr>
            <p:ph type="title"/>
          </p:nvPr>
        </p:nvSpPr>
        <p:spPr/>
        <p:txBody>
          <a:bodyPr>
            <a:normAutofit/>
          </a:bodyPr>
          <a:lstStyle/>
          <a:p>
            <a:r>
              <a:rPr lang="en-US" sz="5400" b="1" dirty="0">
                <a:solidFill>
                  <a:srgbClr val="002060"/>
                </a:solidFill>
                <a:latin typeface="+mn-lt"/>
              </a:rPr>
              <a:t>5.Financial and Extras</a:t>
            </a:r>
            <a:endParaRPr lang="en-IN" sz="5400" b="1" dirty="0">
              <a:solidFill>
                <a:srgbClr val="002060"/>
              </a:solidFill>
              <a:latin typeface="+mn-lt"/>
            </a:endParaRPr>
          </a:p>
        </p:txBody>
      </p:sp>
      <p:sp>
        <p:nvSpPr>
          <p:cNvPr id="3" name="Content Placeholder 2">
            <a:extLst>
              <a:ext uri="{FF2B5EF4-FFF2-40B4-BE49-F238E27FC236}">
                <a16:creationId xmlns:a16="http://schemas.microsoft.com/office/drawing/2014/main" id="{478A07D9-7858-E1F0-8A1E-329CEAF27BE4}"/>
              </a:ext>
            </a:extLst>
          </p:cNvPr>
          <p:cNvSpPr>
            <a:spLocks noGrp="1"/>
          </p:cNvSpPr>
          <p:nvPr>
            <p:ph idx="1"/>
          </p:nvPr>
        </p:nvSpPr>
        <p:spPr/>
        <p:txBody>
          <a:bodyPr/>
          <a:lstStyle/>
          <a:p>
            <a:pPr marL="609600" lvl="0" indent="-457200">
              <a:spcBef>
                <a:spcPts val="0"/>
              </a:spcBef>
              <a:spcAft>
                <a:spcPts val="0"/>
              </a:spcAft>
              <a:buClr>
                <a:schemeClr val="dk1"/>
              </a:buClr>
              <a:buSzPts val="1200"/>
              <a:buFont typeface="Wingdings" panose="05000000000000000000" pitchFamily="2" charset="2"/>
              <a:buChar char="Ø"/>
            </a:pPr>
            <a:r>
              <a:rPr lang="en-US" sz="2800" b="1" dirty="0">
                <a:solidFill>
                  <a:schemeClr val="tx1"/>
                </a:solidFill>
                <a:uFill>
                  <a:noFill/>
                </a:uFill>
              </a:rPr>
              <a:t>Average Daily Rate (ADR): </a:t>
            </a:r>
            <a:r>
              <a:rPr lang="en-US" sz="2800" dirty="0">
                <a:solidFill>
                  <a:schemeClr val="tx1"/>
                </a:solidFill>
                <a:uFill>
                  <a:noFill/>
                </a:uFill>
              </a:rPr>
              <a:t>Calculated price per day</a:t>
            </a:r>
          </a:p>
          <a:p>
            <a:pPr marL="609600" lvl="0" indent="-457200">
              <a:spcBef>
                <a:spcPts val="0"/>
              </a:spcBef>
              <a:spcAft>
                <a:spcPts val="0"/>
              </a:spcAft>
              <a:buClr>
                <a:schemeClr val="dk1"/>
              </a:buClr>
              <a:buSzPts val="1200"/>
              <a:buFont typeface="Wingdings" panose="05000000000000000000" pitchFamily="2" charset="2"/>
              <a:buChar char="Ø"/>
            </a:pPr>
            <a:endParaRPr lang="en-US" sz="2800" dirty="0">
              <a:solidFill>
                <a:schemeClr val="tx1"/>
              </a:solidFill>
              <a:uFill>
                <a:noFill/>
              </a:uFill>
            </a:endParaRPr>
          </a:p>
          <a:p>
            <a:pPr marL="609600" lvl="0" indent="-457200">
              <a:spcBef>
                <a:spcPts val="0"/>
              </a:spcBef>
              <a:spcAft>
                <a:spcPts val="0"/>
              </a:spcAft>
              <a:buClr>
                <a:schemeClr val="dk1"/>
              </a:buClr>
              <a:buSzPts val="1200"/>
              <a:buFont typeface="Wingdings" panose="05000000000000000000" pitchFamily="2" charset="2"/>
              <a:buChar char="Ø"/>
            </a:pPr>
            <a:r>
              <a:rPr lang="en-US" sz="2800" b="1" dirty="0">
                <a:solidFill>
                  <a:schemeClr val="tx1"/>
                </a:solidFill>
                <a:uFill>
                  <a:noFill/>
                </a:uFill>
              </a:rPr>
              <a:t>Deposit Type: </a:t>
            </a:r>
            <a:r>
              <a:rPr lang="en-US" sz="2800" dirty="0">
                <a:solidFill>
                  <a:schemeClr val="tx1"/>
                </a:solidFill>
                <a:uFill>
                  <a:noFill/>
                </a:uFill>
              </a:rPr>
              <a:t>Type of deposit made by customers</a:t>
            </a:r>
          </a:p>
          <a:p>
            <a:pPr marL="609600" lvl="0" indent="-457200">
              <a:spcBef>
                <a:spcPts val="0"/>
              </a:spcBef>
              <a:spcAft>
                <a:spcPts val="0"/>
              </a:spcAft>
              <a:buClr>
                <a:schemeClr val="dk1"/>
              </a:buClr>
              <a:buSzPts val="1200"/>
              <a:buFont typeface="Wingdings" panose="05000000000000000000" pitchFamily="2" charset="2"/>
              <a:buChar char="Ø"/>
            </a:pPr>
            <a:endParaRPr lang="en-US" sz="2800" dirty="0">
              <a:solidFill>
                <a:schemeClr val="tx1"/>
              </a:solidFill>
              <a:uFill>
                <a:noFill/>
              </a:uFill>
            </a:endParaRPr>
          </a:p>
          <a:p>
            <a:pPr marL="609600" lvl="0" indent="-457200">
              <a:spcBef>
                <a:spcPts val="0"/>
              </a:spcBef>
              <a:spcAft>
                <a:spcPts val="0"/>
              </a:spcAft>
              <a:buClr>
                <a:schemeClr val="dk1"/>
              </a:buClr>
              <a:buSzPts val="1200"/>
              <a:buFont typeface="Wingdings" panose="05000000000000000000" pitchFamily="2" charset="2"/>
              <a:buChar char="Ø"/>
            </a:pPr>
            <a:r>
              <a:rPr lang="en-US" sz="2800" b="1" dirty="0">
                <a:solidFill>
                  <a:schemeClr val="tx1"/>
                </a:solidFill>
                <a:uFill>
                  <a:noFill/>
                </a:uFill>
              </a:rPr>
              <a:t>Required Extras: </a:t>
            </a:r>
            <a:r>
              <a:rPr lang="en-US" sz="2800" dirty="0">
                <a:solidFill>
                  <a:schemeClr val="tx1"/>
                </a:solidFill>
                <a:uFill>
                  <a:noFill/>
                </a:uFill>
              </a:rPr>
              <a:t>Number of car parking spaces, specific requests</a:t>
            </a:r>
          </a:p>
          <a:p>
            <a:pPr marL="609600" lvl="0" indent="-457200">
              <a:spcBef>
                <a:spcPts val="0"/>
              </a:spcBef>
              <a:spcAft>
                <a:spcPts val="0"/>
              </a:spcAft>
              <a:buClr>
                <a:schemeClr val="dk1"/>
              </a:buClr>
              <a:buSzPts val="1200"/>
              <a:buFont typeface="Wingdings" panose="05000000000000000000" pitchFamily="2" charset="2"/>
              <a:buChar char="Ø"/>
            </a:pPr>
            <a:endParaRPr lang="en-US" sz="2800" dirty="0">
              <a:solidFill>
                <a:schemeClr val="tx1"/>
              </a:solidFill>
              <a:uFill>
                <a:noFill/>
              </a:uFill>
            </a:endParaRPr>
          </a:p>
          <a:p>
            <a:endParaRPr lang="en-IN" dirty="0"/>
          </a:p>
        </p:txBody>
      </p:sp>
    </p:spTree>
    <p:extLst>
      <p:ext uri="{BB962C8B-B14F-4D97-AF65-F5344CB8AC3E}">
        <p14:creationId xmlns:p14="http://schemas.microsoft.com/office/powerpoint/2010/main" val="4097376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CBF25-996E-AE9D-9C53-47D7019E760E}"/>
              </a:ext>
            </a:extLst>
          </p:cNvPr>
          <p:cNvSpPr>
            <a:spLocks noGrp="1"/>
          </p:cNvSpPr>
          <p:nvPr>
            <p:ph type="title"/>
          </p:nvPr>
        </p:nvSpPr>
        <p:spPr/>
        <p:txBody>
          <a:bodyPr>
            <a:normAutofit/>
          </a:bodyPr>
          <a:lstStyle/>
          <a:p>
            <a:r>
              <a:rPr lang="en-US" sz="5400" b="1" dirty="0">
                <a:solidFill>
                  <a:srgbClr val="002060"/>
                </a:solidFill>
                <a:latin typeface="+mn-lt"/>
              </a:rPr>
              <a:t>6.Booking Channel</a:t>
            </a:r>
            <a:endParaRPr lang="en-IN" sz="5400" b="1" dirty="0">
              <a:solidFill>
                <a:srgbClr val="002060"/>
              </a:solidFill>
              <a:latin typeface="+mn-lt"/>
            </a:endParaRPr>
          </a:p>
        </p:txBody>
      </p:sp>
      <p:sp>
        <p:nvSpPr>
          <p:cNvPr id="3" name="Content Placeholder 2">
            <a:extLst>
              <a:ext uri="{FF2B5EF4-FFF2-40B4-BE49-F238E27FC236}">
                <a16:creationId xmlns:a16="http://schemas.microsoft.com/office/drawing/2014/main" id="{D96E07E8-8DE9-E88D-091C-8032BD60AA16}"/>
              </a:ext>
            </a:extLst>
          </p:cNvPr>
          <p:cNvSpPr>
            <a:spLocks noGrp="1"/>
          </p:cNvSpPr>
          <p:nvPr>
            <p:ph idx="1"/>
          </p:nvPr>
        </p:nvSpPr>
        <p:spPr/>
        <p:txBody>
          <a:bodyPr/>
          <a:lstStyle/>
          <a:p>
            <a:pPr marL="609600" lvl="0" indent="-457200">
              <a:spcBef>
                <a:spcPts val="0"/>
              </a:spcBef>
              <a:spcAft>
                <a:spcPts val="0"/>
              </a:spcAft>
              <a:buClr>
                <a:schemeClr val="dk1"/>
              </a:buClr>
              <a:buSzPts val="1200"/>
              <a:buFont typeface="Wingdings" panose="05000000000000000000" pitchFamily="2" charset="2"/>
              <a:buChar char="Ø"/>
            </a:pPr>
            <a:r>
              <a:rPr lang="en-US" sz="2800" b="1" dirty="0">
                <a:solidFill>
                  <a:schemeClr val="tx1"/>
                </a:solidFill>
                <a:uFill>
                  <a:noFill/>
                </a:uFill>
              </a:rPr>
              <a:t>Market Segment: </a:t>
            </a:r>
            <a:r>
              <a:rPr lang="en-US" sz="2800" dirty="0">
                <a:solidFill>
                  <a:schemeClr val="tx1"/>
                </a:solidFill>
                <a:uFill>
                  <a:noFill/>
                </a:uFill>
              </a:rPr>
              <a:t>Classification based on booking trends</a:t>
            </a:r>
          </a:p>
          <a:p>
            <a:pPr marL="609600" lvl="0" indent="-457200">
              <a:spcBef>
                <a:spcPts val="0"/>
              </a:spcBef>
              <a:spcAft>
                <a:spcPts val="0"/>
              </a:spcAft>
              <a:buClr>
                <a:schemeClr val="dk1"/>
              </a:buClr>
              <a:buSzPts val="1200"/>
              <a:buFont typeface="Wingdings" panose="05000000000000000000" pitchFamily="2" charset="2"/>
              <a:buChar char="Ø"/>
            </a:pPr>
            <a:endParaRPr lang="en-US" sz="2800" dirty="0">
              <a:solidFill>
                <a:schemeClr val="tx1"/>
              </a:solidFill>
              <a:uFill>
                <a:noFill/>
              </a:uFill>
            </a:endParaRPr>
          </a:p>
          <a:p>
            <a:pPr marL="609600" lvl="0" indent="-457200">
              <a:spcBef>
                <a:spcPts val="0"/>
              </a:spcBef>
              <a:spcAft>
                <a:spcPts val="0"/>
              </a:spcAft>
              <a:buClr>
                <a:schemeClr val="dk1"/>
              </a:buClr>
              <a:buSzPts val="1200"/>
              <a:buFont typeface="Wingdings" panose="05000000000000000000" pitchFamily="2" charset="2"/>
              <a:buChar char="Ø"/>
            </a:pPr>
            <a:r>
              <a:rPr lang="en-US" sz="2800" b="1" dirty="0">
                <a:solidFill>
                  <a:schemeClr val="tx1"/>
                </a:solidFill>
                <a:uFill>
                  <a:noFill/>
                </a:uFill>
              </a:rPr>
              <a:t>Distribution Channel: </a:t>
            </a:r>
            <a:r>
              <a:rPr lang="en-US" sz="2800" dirty="0">
                <a:solidFill>
                  <a:schemeClr val="tx1"/>
                </a:solidFill>
                <a:uFill>
                  <a:noFill/>
                </a:uFill>
              </a:rPr>
              <a:t>Method of distributing bookings</a:t>
            </a:r>
          </a:p>
          <a:p>
            <a:pPr marL="609600" lvl="0" indent="-457200">
              <a:spcBef>
                <a:spcPts val="0"/>
              </a:spcBef>
              <a:spcAft>
                <a:spcPts val="0"/>
              </a:spcAft>
              <a:buClr>
                <a:schemeClr val="dk1"/>
              </a:buClr>
              <a:buSzPts val="1200"/>
              <a:buFont typeface="Wingdings" panose="05000000000000000000" pitchFamily="2" charset="2"/>
              <a:buChar char="Ø"/>
            </a:pPr>
            <a:endParaRPr lang="en-US" sz="2800" dirty="0">
              <a:solidFill>
                <a:schemeClr val="tx1"/>
              </a:solidFill>
              <a:uFill>
                <a:noFill/>
              </a:uFill>
            </a:endParaRPr>
          </a:p>
          <a:p>
            <a:pPr marL="609600" lvl="0" indent="-457200">
              <a:spcBef>
                <a:spcPts val="0"/>
              </a:spcBef>
              <a:spcAft>
                <a:spcPts val="0"/>
              </a:spcAft>
              <a:buClr>
                <a:schemeClr val="dk1"/>
              </a:buClr>
              <a:buSzPts val="1200"/>
              <a:buFont typeface="Wingdings" panose="05000000000000000000" pitchFamily="2" charset="2"/>
              <a:buChar char="Ø"/>
            </a:pPr>
            <a:r>
              <a:rPr lang="en-US" sz="2800" b="1" dirty="0">
                <a:solidFill>
                  <a:schemeClr val="tx1"/>
                </a:solidFill>
                <a:uFill>
                  <a:noFill/>
                </a:uFill>
              </a:rPr>
              <a:t>Agent/Company ID: </a:t>
            </a:r>
            <a:r>
              <a:rPr lang="en-US" sz="2800" dirty="0">
                <a:solidFill>
                  <a:schemeClr val="tx1"/>
                </a:solidFill>
                <a:uFill>
                  <a:noFill/>
                </a:uFill>
              </a:rPr>
              <a:t>Unique identifier for booking agents or companies</a:t>
            </a:r>
            <a:r>
              <a:rPr lang="en-US" sz="2800" b="1" dirty="0">
                <a:solidFill>
                  <a:schemeClr val="tx1"/>
                </a:solidFill>
                <a:uFill>
                  <a:noFill/>
                </a:uFill>
              </a:rPr>
              <a:t>.</a:t>
            </a:r>
            <a:endParaRPr lang="en-US" sz="2800" dirty="0">
              <a:solidFill>
                <a:schemeClr val="tx1"/>
              </a:solidFill>
              <a:uFill>
                <a:noFill/>
              </a:uFill>
            </a:endParaRPr>
          </a:p>
          <a:p>
            <a:endParaRPr lang="en-IN" dirty="0"/>
          </a:p>
        </p:txBody>
      </p:sp>
    </p:spTree>
    <p:extLst>
      <p:ext uri="{BB962C8B-B14F-4D97-AF65-F5344CB8AC3E}">
        <p14:creationId xmlns:p14="http://schemas.microsoft.com/office/powerpoint/2010/main" val="4017760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F9010-606D-F458-55FB-F3928284767C}"/>
              </a:ext>
            </a:extLst>
          </p:cNvPr>
          <p:cNvSpPr>
            <a:spLocks noGrp="1"/>
          </p:cNvSpPr>
          <p:nvPr>
            <p:ph type="title"/>
          </p:nvPr>
        </p:nvSpPr>
        <p:spPr/>
        <p:txBody>
          <a:bodyPr>
            <a:normAutofit/>
          </a:bodyPr>
          <a:lstStyle/>
          <a:p>
            <a:r>
              <a:rPr lang="en-US" sz="5400" b="1" dirty="0">
                <a:solidFill>
                  <a:srgbClr val="002060"/>
                </a:solidFill>
                <a:latin typeface="+mn-lt"/>
              </a:rPr>
              <a:t>7.Reservation Status</a:t>
            </a:r>
            <a:endParaRPr lang="en-IN" sz="5400" b="1" dirty="0">
              <a:solidFill>
                <a:srgbClr val="002060"/>
              </a:solidFill>
              <a:latin typeface="+mn-lt"/>
            </a:endParaRPr>
          </a:p>
        </p:txBody>
      </p:sp>
      <p:sp>
        <p:nvSpPr>
          <p:cNvPr id="3" name="Content Placeholder 2">
            <a:extLst>
              <a:ext uri="{FF2B5EF4-FFF2-40B4-BE49-F238E27FC236}">
                <a16:creationId xmlns:a16="http://schemas.microsoft.com/office/drawing/2014/main" id="{37507549-D0FA-BABE-112F-188CAD3043E6}"/>
              </a:ext>
            </a:extLst>
          </p:cNvPr>
          <p:cNvSpPr>
            <a:spLocks noGrp="1"/>
          </p:cNvSpPr>
          <p:nvPr>
            <p:ph idx="1"/>
          </p:nvPr>
        </p:nvSpPr>
        <p:spPr/>
        <p:txBody>
          <a:bodyPr/>
          <a:lstStyle/>
          <a:p>
            <a:pPr marL="609600" lvl="0" indent="-457200">
              <a:spcBef>
                <a:spcPts val="0"/>
              </a:spcBef>
              <a:spcAft>
                <a:spcPts val="0"/>
              </a:spcAft>
              <a:buClr>
                <a:schemeClr val="dk1"/>
              </a:buClr>
              <a:buSzPts val="1200"/>
              <a:buFont typeface="Wingdings" panose="05000000000000000000" pitchFamily="2" charset="2"/>
              <a:buChar char="Ø"/>
            </a:pPr>
            <a:r>
              <a:rPr lang="en-US" sz="2800" b="1" dirty="0">
                <a:solidFill>
                  <a:schemeClr val="tx1"/>
                </a:solidFill>
                <a:uFill>
                  <a:noFill/>
                </a:uFill>
              </a:rPr>
              <a:t>Number of Days in Waiting List: </a:t>
            </a:r>
            <a:r>
              <a:rPr lang="en-US" sz="2800" dirty="0">
                <a:solidFill>
                  <a:schemeClr val="tx1"/>
                </a:solidFill>
                <a:uFill>
                  <a:noFill/>
                </a:uFill>
              </a:rPr>
              <a:t>Duration on the waiting list</a:t>
            </a:r>
          </a:p>
          <a:p>
            <a:pPr marL="609600" lvl="0" indent="-457200">
              <a:spcBef>
                <a:spcPts val="0"/>
              </a:spcBef>
              <a:spcAft>
                <a:spcPts val="0"/>
              </a:spcAft>
              <a:buClr>
                <a:schemeClr val="dk1"/>
              </a:buClr>
              <a:buSzPts val="1200"/>
              <a:buFont typeface="Wingdings" panose="05000000000000000000" pitchFamily="2" charset="2"/>
              <a:buChar char="Ø"/>
            </a:pPr>
            <a:endParaRPr lang="en-US" sz="2800" dirty="0">
              <a:solidFill>
                <a:schemeClr val="tx1"/>
              </a:solidFill>
              <a:uFill>
                <a:noFill/>
              </a:uFill>
            </a:endParaRPr>
          </a:p>
          <a:p>
            <a:pPr marL="609600" lvl="0" indent="-457200">
              <a:spcBef>
                <a:spcPts val="0"/>
              </a:spcBef>
              <a:spcAft>
                <a:spcPts val="0"/>
              </a:spcAft>
              <a:buClr>
                <a:schemeClr val="dk1"/>
              </a:buClr>
              <a:buSzPts val="1200"/>
              <a:buFont typeface="Wingdings" panose="05000000000000000000" pitchFamily="2" charset="2"/>
              <a:buChar char="Ø"/>
            </a:pPr>
            <a:r>
              <a:rPr lang="en-US" sz="2800" b="1" dirty="0">
                <a:solidFill>
                  <a:schemeClr val="tx1"/>
                </a:solidFill>
                <a:uFill>
                  <a:noFill/>
                </a:uFill>
              </a:rPr>
              <a:t>Current Reservation Status: </a:t>
            </a:r>
            <a:r>
              <a:rPr lang="en-US" sz="2800" dirty="0">
                <a:solidFill>
                  <a:schemeClr val="tx1"/>
                </a:solidFill>
                <a:uFill>
                  <a:noFill/>
                </a:uFill>
              </a:rPr>
              <a:t>Present booking status</a:t>
            </a:r>
          </a:p>
          <a:p>
            <a:pPr marL="609600" lvl="0" indent="-457200">
              <a:spcBef>
                <a:spcPts val="0"/>
              </a:spcBef>
              <a:spcAft>
                <a:spcPts val="0"/>
              </a:spcAft>
              <a:buClr>
                <a:schemeClr val="dk1"/>
              </a:buClr>
              <a:buSzPts val="1200"/>
              <a:buFont typeface="Wingdings" panose="05000000000000000000" pitchFamily="2" charset="2"/>
              <a:buChar char="Ø"/>
            </a:pPr>
            <a:endParaRPr lang="en-US" sz="2800" dirty="0">
              <a:solidFill>
                <a:schemeClr val="tx1"/>
              </a:solidFill>
              <a:uFill>
                <a:noFill/>
              </a:uFill>
            </a:endParaRPr>
          </a:p>
          <a:p>
            <a:pPr marL="609600" lvl="0" indent="-457200">
              <a:spcBef>
                <a:spcPts val="0"/>
              </a:spcBef>
              <a:spcAft>
                <a:spcPts val="0"/>
              </a:spcAft>
              <a:buClr>
                <a:schemeClr val="dk1"/>
              </a:buClr>
              <a:buSzPts val="1200"/>
              <a:buFont typeface="Wingdings" panose="05000000000000000000" pitchFamily="2" charset="2"/>
              <a:buChar char="Ø"/>
            </a:pPr>
            <a:r>
              <a:rPr lang="en-US" sz="2800" b="1" dirty="0">
                <a:solidFill>
                  <a:schemeClr val="tx1"/>
                </a:solidFill>
                <a:uFill>
                  <a:noFill/>
                </a:uFill>
              </a:rPr>
              <a:t>Last Update of Reservation Status: </a:t>
            </a:r>
            <a:r>
              <a:rPr lang="en-US" sz="2800" dirty="0">
                <a:solidFill>
                  <a:schemeClr val="tx1"/>
                </a:solidFill>
                <a:uFill>
                  <a:noFill/>
                </a:uFill>
              </a:rPr>
              <a:t>Date of the most recent status change</a:t>
            </a:r>
          </a:p>
          <a:p>
            <a:endParaRPr lang="en-IN" dirty="0"/>
          </a:p>
        </p:txBody>
      </p:sp>
    </p:spTree>
    <p:extLst>
      <p:ext uri="{BB962C8B-B14F-4D97-AF65-F5344CB8AC3E}">
        <p14:creationId xmlns:p14="http://schemas.microsoft.com/office/powerpoint/2010/main" val="4172906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02608-0498-C1F5-1002-628DCBE0B406}"/>
              </a:ext>
            </a:extLst>
          </p:cNvPr>
          <p:cNvSpPr>
            <a:spLocks noGrp="1"/>
          </p:cNvSpPr>
          <p:nvPr>
            <p:ph type="title"/>
          </p:nvPr>
        </p:nvSpPr>
        <p:spPr/>
        <p:txBody>
          <a:bodyPr>
            <a:normAutofit/>
          </a:bodyPr>
          <a:lstStyle/>
          <a:p>
            <a:r>
              <a:rPr lang="en-US" sz="5400" b="1" dirty="0">
                <a:solidFill>
                  <a:srgbClr val="002060"/>
                </a:solidFill>
              </a:rPr>
              <a:t>Problem Statement </a:t>
            </a:r>
            <a:endParaRPr lang="en-IN" sz="5400" b="1" dirty="0">
              <a:solidFill>
                <a:srgbClr val="002060"/>
              </a:solidFill>
            </a:endParaRPr>
          </a:p>
        </p:txBody>
      </p:sp>
      <p:sp>
        <p:nvSpPr>
          <p:cNvPr id="3" name="Content Placeholder 2">
            <a:extLst>
              <a:ext uri="{FF2B5EF4-FFF2-40B4-BE49-F238E27FC236}">
                <a16:creationId xmlns:a16="http://schemas.microsoft.com/office/drawing/2014/main" id="{8E367101-716E-CD7A-260D-8F9803CCFD53}"/>
              </a:ext>
            </a:extLst>
          </p:cNvPr>
          <p:cNvSpPr>
            <a:spLocks noGrp="1"/>
          </p:cNvSpPr>
          <p:nvPr>
            <p:ph idx="1"/>
          </p:nvPr>
        </p:nvSpPr>
        <p:spPr/>
        <p:txBody>
          <a:bodyPr>
            <a:normAutofit fontScale="92500" lnSpcReduction="20000"/>
          </a:bodyPr>
          <a:lstStyle/>
          <a:p>
            <a:pPr marL="0" lvl="0" indent="0">
              <a:spcBef>
                <a:spcPts val="0"/>
              </a:spcBef>
              <a:spcAft>
                <a:spcPts val="0"/>
              </a:spcAft>
              <a:buNone/>
            </a:pPr>
            <a:r>
              <a:rPr lang="en-US" sz="2600" dirty="0"/>
              <a:t>The dataset consists of booking information for a city hotel and a resort hotel, including the booking date, number of adults, children, and babies, available parking spaces, booking agent, and other relevant information. This project examines and analyzes the data to determine important factors affecting bookings. </a:t>
            </a:r>
          </a:p>
          <a:p>
            <a:pPr marL="0" lvl="0" indent="0">
              <a:spcBef>
                <a:spcPts val="0"/>
              </a:spcBef>
              <a:spcAft>
                <a:spcPts val="0"/>
              </a:spcAft>
              <a:buNone/>
            </a:pPr>
            <a:endParaRPr lang="en-US" sz="2600" dirty="0"/>
          </a:p>
          <a:p>
            <a:pPr marL="0" lvl="0" indent="0">
              <a:spcBef>
                <a:spcPts val="0"/>
              </a:spcBef>
              <a:spcAft>
                <a:spcPts val="0"/>
              </a:spcAft>
              <a:buNone/>
            </a:pPr>
            <a:r>
              <a:rPr lang="en-US" sz="2600" b="1" dirty="0"/>
              <a:t>What is your objective for the business? </a:t>
            </a:r>
          </a:p>
          <a:p>
            <a:pPr marL="0" lvl="0" indent="0">
              <a:spcBef>
                <a:spcPts val="0"/>
              </a:spcBef>
              <a:spcAft>
                <a:spcPts val="0"/>
              </a:spcAft>
              <a:buNone/>
            </a:pPr>
            <a:endParaRPr lang="en-US" sz="2600" b="1" dirty="0"/>
          </a:p>
          <a:p>
            <a:pPr marL="0" lvl="0" indent="0">
              <a:spcBef>
                <a:spcPts val="0"/>
              </a:spcBef>
              <a:spcAft>
                <a:spcPts val="0"/>
              </a:spcAft>
              <a:buNone/>
            </a:pPr>
            <a:r>
              <a:rPr lang="en-US" sz="2600" dirty="0"/>
              <a:t>We will analyze and visually represent the booking data for both the City Hotel and Resort Hotel to better understand the different factors that influence the bookings and the Average Daily Rate (ADR).</a:t>
            </a:r>
          </a:p>
          <a:p>
            <a:endParaRPr lang="en-IN" dirty="0"/>
          </a:p>
        </p:txBody>
      </p:sp>
    </p:spTree>
    <p:extLst>
      <p:ext uri="{BB962C8B-B14F-4D97-AF65-F5344CB8AC3E}">
        <p14:creationId xmlns:p14="http://schemas.microsoft.com/office/powerpoint/2010/main" val="1929993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C9B17-4371-68ED-4EC8-19232F5DDEED}"/>
              </a:ext>
            </a:extLst>
          </p:cNvPr>
          <p:cNvSpPr>
            <a:spLocks noGrp="1"/>
          </p:cNvSpPr>
          <p:nvPr>
            <p:ph type="title"/>
          </p:nvPr>
        </p:nvSpPr>
        <p:spPr/>
        <p:txBody>
          <a:bodyPr>
            <a:normAutofit/>
          </a:bodyPr>
          <a:lstStyle/>
          <a:p>
            <a:r>
              <a:rPr lang="en-US" sz="5400" b="1" dirty="0">
                <a:solidFill>
                  <a:srgbClr val="002060"/>
                </a:solidFill>
                <a:latin typeface="+mn-lt"/>
              </a:rPr>
              <a:t>Data Cleaning Steps</a:t>
            </a:r>
            <a:endParaRPr lang="en-IN" sz="5400" b="1" dirty="0">
              <a:solidFill>
                <a:srgbClr val="002060"/>
              </a:solidFill>
              <a:latin typeface="+mn-lt"/>
            </a:endParaRPr>
          </a:p>
        </p:txBody>
      </p:sp>
      <p:sp>
        <p:nvSpPr>
          <p:cNvPr id="3" name="Content Placeholder 2">
            <a:extLst>
              <a:ext uri="{FF2B5EF4-FFF2-40B4-BE49-F238E27FC236}">
                <a16:creationId xmlns:a16="http://schemas.microsoft.com/office/drawing/2014/main" id="{C9089515-2A60-B35F-10C3-CAD25C188305}"/>
              </a:ext>
            </a:extLst>
          </p:cNvPr>
          <p:cNvSpPr>
            <a:spLocks noGrp="1"/>
          </p:cNvSpPr>
          <p:nvPr>
            <p:ph idx="1"/>
          </p:nvPr>
        </p:nvSpPr>
        <p:spPr>
          <a:xfrm>
            <a:off x="1295401" y="2556931"/>
            <a:ext cx="9601196" cy="3588229"/>
          </a:xfrm>
        </p:spPr>
        <p:txBody>
          <a:bodyPr>
            <a:normAutofit/>
          </a:bodyPr>
          <a:lstStyle/>
          <a:p>
            <a:pPr marL="0" indent="0">
              <a:buNone/>
            </a:pPr>
            <a:r>
              <a:rPr lang="en-US" b="1" dirty="0">
                <a:ea typeface="Federo"/>
                <a:cs typeface="Federo"/>
                <a:sym typeface="Federo"/>
              </a:rPr>
              <a:t>During the Exploratory Data Analysis, various pre-processing steps were implemented to ensure data cleaning </a:t>
            </a:r>
          </a:p>
          <a:p>
            <a:pPr marL="0" indent="0">
              <a:buNone/>
            </a:pPr>
            <a:r>
              <a:rPr lang="en-US" b="1" dirty="0">
                <a:ea typeface="Federo"/>
                <a:cs typeface="Federo"/>
                <a:sym typeface="Federo"/>
              </a:rPr>
              <a:t>In next slide shown,</a:t>
            </a:r>
          </a:p>
          <a:p>
            <a:pPr marL="0" indent="0">
              <a:buNone/>
            </a:pPr>
            <a:r>
              <a:rPr lang="en-US" dirty="0">
                <a:ea typeface="Federo"/>
                <a:cs typeface="Federo"/>
                <a:sym typeface="Federo"/>
              </a:rPr>
              <a:t>1. Perform steps of data cleaning</a:t>
            </a:r>
          </a:p>
          <a:p>
            <a:pPr marL="0" indent="0">
              <a:buNone/>
            </a:pPr>
            <a:r>
              <a:rPr lang="en-US" dirty="0">
                <a:ea typeface="Federo"/>
                <a:cs typeface="Federo"/>
                <a:sym typeface="Federo"/>
              </a:rPr>
              <a:t>2. Total  Column Name headings</a:t>
            </a:r>
          </a:p>
          <a:p>
            <a:pPr marL="0" indent="0">
              <a:buNone/>
            </a:pPr>
            <a:r>
              <a:rPr lang="en-US" dirty="0">
                <a:ea typeface="Federo"/>
                <a:cs typeface="Federo"/>
                <a:sym typeface="Federo"/>
              </a:rPr>
              <a:t>3. Operations perform during data cleaning explain</a:t>
            </a:r>
          </a:p>
          <a:p>
            <a:pPr marL="0" indent="0">
              <a:buNone/>
            </a:pPr>
            <a:endParaRPr lang="en-US" b="1" dirty="0">
              <a:ea typeface="Federo"/>
              <a:cs typeface="Federo"/>
              <a:sym typeface="Federo"/>
            </a:endParaRPr>
          </a:p>
          <a:p>
            <a:pPr marL="0" indent="0">
              <a:buNone/>
            </a:pPr>
            <a:endParaRPr lang="en-IN" dirty="0"/>
          </a:p>
        </p:txBody>
      </p:sp>
    </p:spTree>
    <p:extLst>
      <p:ext uri="{BB962C8B-B14F-4D97-AF65-F5344CB8AC3E}">
        <p14:creationId xmlns:p14="http://schemas.microsoft.com/office/powerpoint/2010/main" val="3678582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F1E3A28-4F28-DFB9-81A9-07272AA87F63}"/>
              </a:ext>
            </a:extLst>
          </p:cNvPr>
          <p:cNvGraphicFramePr>
            <a:graphicFrameLocks noGrp="1"/>
          </p:cNvGraphicFramePr>
          <p:nvPr>
            <p:extLst>
              <p:ext uri="{D42A27DB-BD31-4B8C-83A1-F6EECF244321}">
                <p14:modId xmlns:p14="http://schemas.microsoft.com/office/powerpoint/2010/main" val="3539066250"/>
              </p:ext>
            </p:extLst>
          </p:nvPr>
        </p:nvGraphicFramePr>
        <p:xfrm>
          <a:off x="1002890" y="737420"/>
          <a:ext cx="10323872" cy="5120964"/>
        </p:xfrm>
        <a:graphic>
          <a:graphicData uri="http://schemas.openxmlformats.org/drawingml/2006/table">
            <a:tbl>
              <a:tblPr firstRow="1" bandRow="1">
                <a:tableStyleId>{21E4AEA4-8DFA-4A89-87EB-49C32662AFE0}</a:tableStyleId>
              </a:tblPr>
              <a:tblGrid>
                <a:gridCol w="1406013">
                  <a:extLst>
                    <a:ext uri="{9D8B030D-6E8A-4147-A177-3AD203B41FA5}">
                      <a16:colId xmlns:a16="http://schemas.microsoft.com/office/drawing/2014/main" val="1167231088"/>
                    </a:ext>
                  </a:extLst>
                </a:gridCol>
                <a:gridCol w="1406013">
                  <a:extLst>
                    <a:ext uri="{9D8B030D-6E8A-4147-A177-3AD203B41FA5}">
                      <a16:colId xmlns:a16="http://schemas.microsoft.com/office/drawing/2014/main" val="1280715777"/>
                    </a:ext>
                  </a:extLst>
                </a:gridCol>
                <a:gridCol w="7511846">
                  <a:extLst>
                    <a:ext uri="{9D8B030D-6E8A-4147-A177-3AD203B41FA5}">
                      <a16:colId xmlns:a16="http://schemas.microsoft.com/office/drawing/2014/main" val="89408357"/>
                    </a:ext>
                  </a:extLst>
                </a:gridCol>
              </a:tblGrid>
              <a:tr h="347800">
                <a:tc>
                  <a:txBody>
                    <a:bodyPr/>
                    <a:lstStyle/>
                    <a:p>
                      <a:pPr algn="ctr"/>
                      <a:r>
                        <a:rPr lang="en-US" dirty="0"/>
                        <a:t>ROWS </a:t>
                      </a:r>
                      <a:endParaRPr lang="en-IN" dirty="0"/>
                    </a:p>
                  </a:txBody>
                  <a:tcPr/>
                </a:tc>
                <a:tc>
                  <a:txBody>
                    <a:bodyPr/>
                    <a:lstStyle/>
                    <a:p>
                      <a:pPr algn="ctr"/>
                      <a:r>
                        <a:rPr lang="en-US" dirty="0"/>
                        <a:t>COLUMNS </a:t>
                      </a:r>
                      <a:endParaRPr lang="en-IN" dirty="0"/>
                    </a:p>
                  </a:txBody>
                  <a:tcPr/>
                </a:tc>
                <a:tc>
                  <a:txBody>
                    <a:bodyPr/>
                    <a:lstStyle/>
                    <a:p>
                      <a:pPr algn="ctr"/>
                      <a:r>
                        <a:rPr lang="en-US" dirty="0"/>
                        <a:t>EFFECT</a:t>
                      </a:r>
                      <a:endParaRPr lang="en-IN" dirty="0"/>
                    </a:p>
                  </a:txBody>
                  <a:tcPr/>
                </a:tc>
                <a:extLst>
                  <a:ext uri="{0D108BD9-81ED-4DB2-BD59-A6C34878D82A}">
                    <a16:rowId xmlns:a16="http://schemas.microsoft.com/office/drawing/2014/main" val="3926812420"/>
                  </a:ext>
                </a:extLst>
              </a:tr>
              <a:tr h="347800">
                <a:tc>
                  <a:txBody>
                    <a:bodyPr/>
                    <a:lstStyle/>
                    <a:p>
                      <a:pPr algn="ctr"/>
                      <a:r>
                        <a:rPr lang="en-US" b="1" dirty="0"/>
                        <a:t>119390</a:t>
                      </a:r>
                      <a:endParaRPr lang="en-IN" b="1" dirty="0"/>
                    </a:p>
                  </a:txBody>
                  <a:tcPr/>
                </a:tc>
                <a:tc>
                  <a:txBody>
                    <a:bodyPr/>
                    <a:lstStyle/>
                    <a:p>
                      <a:pPr algn="ctr"/>
                      <a:r>
                        <a:rPr lang="en-US" b="1" dirty="0"/>
                        <a:t>32</a:t>
                      </a:r>
                      <a:endParaRPr lang="en-IN" b="1" dirty="0"/>
                    </a:p>
                  </a:txBody>
                  <a:tcPr/>
                </a:tc>
                <a:tc>
                  <a:txBody>
                    <a:bodyPr/>
                    <a:lstStyle/>
                    <a:p>
                      <a:pPr algn="ctr"/>
                      <a:r>
                        <a:rPr lang="en-US" b="1" dirty="0"/>
                        <a:t>Total Records</a:t>
                      </a:r>
                    </a:p>
                  </a:txBody>
                  <a:tcPr/>
                </a:tc>
                <a:extLst>
                  <a:ext uri="{0D108BD9-81ED-4DB2-BD59-A6C34878D82A}">
                    <a16:rowId xmlns:a16="http://schemas.microsoft.com/office/drawing/2014/main" val="2570698814"/>
                  </a:ext>
                </a:extLst>
              </a:tr>
              <a:tr h="347800">
                <a:tc>
                  <a:txBody>
                    <a:bodyPr/>
                    <a:lstStyle/>
                    <a:p>
                      <a:pPr algn="ctr"/>
                      <a:r>
                        <a:rPr lang="en-US" b="1" dirty="0"/>
                        <a:t>119386</a:t>
                      </a:r>
                      <a:endParaRPr lang="en-IN" b="1" dirty="0"/>
                    </a:p>
                  </a:txBody>
                  <a:tcPr/>
                </a:tc>
                <a:tc>
                  <a:txBody>
                    <a:bodyPr/>
                    <a:lstStyle/>
                    <a:p>
                      <a:pPr algn="ctr"/>
                      <a:r>
                        <a:rPr lang="en-US" b="1" dirty="0"/>
                        <a:t>32</a:t>
                      </a:r>
                      <a:endParaRPr lang="en-IN" b="1" dirty="0"/>
                    </a:p>
                  </a:txBody>
                  <a:tcPr/>
                </a:tc>
                <a:tc>
                  <a:txBody>
                    <a:bodyPr/>
                    <a:lstStyle/>
                    <a:p>
                      <a:pPr algn="ctr"/>
                      <a:r>
                        <a:rPr lang="en-US" b="1" dirty="0"/>
                        <a:t>Remove 4 errors</a:t>
                      </a:r>
                      <a:endParaRPr lang="en-IN" b="1" dirty="0"/>
                    </a:p>
                  </a:txBody>
                  <a:tcPr/>
                </a:tc>
                <a:extLst>
                  <a:ext uri="{0D108BD9-81ED-4DB2-BD59-A6C34878D82A}">
                    <a16:rowId xmlns:a16="http://schemas.microsoft.com/office/drawing/2014/main" val="3608803854"/>
                  </a:ext>
                </a:extLst>
              </a:tr>
              <a:tr h="347800">
                <a:tc>
                  <a:txBody>
                    <a:bodyPr/>
                    <a:lstStyle/>
                    <a:p>
                      <a:pPr algn="ctr"/>
                      <a:r>
                        <a:rPr lang="en-US" b="1" dirty="0"/>
                        <a:t>119386</a:t>
                      </a:r>
                      <a:endParaRPr lang="en-IN" b="1" dirty="0"/>
                    </a:p>
                  </a:txBody>
                  <a:tcPr/>
                </a:tc>
                <a:tc>
                  <a:txBody>
                    <a:bodyPr/>
                    <a:lstStyle/>
                    <a:p>
                      <a:pPr algn="ctr"/>
                      <a:r>
                        <a:rPr lang="en-US" b="1" dirty="0"/>
                        <a:t>32</a:t>
                      </a:r>
                      <a:endParaRPr lang="en-IN" b="1" dirty="0"/>
                    </a:p>
                  </a:txBody>
                  <a:tcPr/>
                </a:tc>
                <a:tc>
                  <a:txBody>
                    <a:bodyPr/>
                    <a:lstStyle/>
                    <a:p>
                      <a:pPr algn="ctr"/>
                      <a:r>
                        <a:rPr lang="en-US" b="1" dirty="0"/>
                        <a:t>Remove 0 blanks</a:t>
                      </a:r>
                      <a:endParaRPr lang="en-IN" b="1" dirty="0"/>
                    </a:p>
                  </a:txBody>
                  <a:tcPr/>
                </a:tc>
                <a:extLst>
                  <a:ext uri="{0D108BD9-81ED-4DB2-BD59-A6C34878D82A}">
                    <a16:rowId xmlns:a16="http://schemas.microsoft.com/office/drawing/2014/main" val="2723544849"/>
                  </a:ext>
                </a:extLst>
              </a:tr>
              <a:tr h="347800">
                <a:tc>
                  <a:txBody>
                    <a:bodyPr/>
                    <a:lstStyle/>
                    <a:p>
                      <a:pPr algn="ctr"/>
                      <a:r>
                        <a:rPr lang="en-US" b="1" dirty="0"/>
                        <a:t>87392</a:t>
                      </a:r>
                      <a:endParaRPr lang="en-IN" b="1" dirty="0"/>
                    </a:p>
                  </a:txBody>
                  <a:tcPr/>
                </a:tc>
                <a:tc>
                  <a:txBody>
                    <a:bodyPr/>
                    <a:lstStyle/>
                    <a:p>
                      <a:pPr algn="ctr"/>
                      <a:r>
                        <a:rPr lang="en-US" b="1" dirty="0"/>
                        <a:t>32</a:t>
                      </a:r>
                      <a:endParaRPr lang="en-IN" b="1" dirty="0"/>
                    </a:p>
                  </a:txBody>
                  <a:tcPr/>
                </a:tc>
                <a:tc>
                  <a:txBody>
                    <a:bodyPr/>
                    <a:lstStyle/>
                    <a:p>
                      <a:pPr algn="ctr"/>
                      <a:r>
                        <a:rPr lang="en-US" b="1" dirty="0"/>
                        <a:t>Remove  31994 duplicates</a:t>
                      </a:r>
                      <a:endParaRPr lang="en-IN" b="1" dirty="0"/>
                    </a:p>
                  </a:txBody>
                  <a:tcPr/>
                </a:tc>
                <a:extLst>
                  <a:ext uri="{0D108BD9-81ED-4DB2-BD59-A6C34878D82A}">
                    <a16:rowId xmlns:a16="http://schemas.microsoft.com/office/drawing/2014/main" val="1312852829"/>
                  </a:ext>
                </a:extLst>
              </a:tr>
              <a:tr h="347800">
                <a:tc>
                  <a:txBody>
                    <a:bodyPr/>
                    <a:lstStyle/>
                    <a:p>
                      <a:pPr algn="ctr"/>
                      <a:r>
                        <a:rPr lang="en-US" b="1" dirty="0"/>
                        <a:t>87392</a:t>
                      </a:r>
                      <a:endParaRPr lang="en-IN" b="1" dirty="0"/>
                    </a:p>
                  </a:txBody>
                  <a:tcPr/>
                </a:tc>
                <a:tc>
                  <a:txBody>
                    <a:bodyPr/>
                    <a:lstStyle/>
                    <a:p>
                      <a:pPr algn="ctr"/>
                      <a:r>
                        <a:rPr lang="en-US" b="1" dirty="0"/>
                        <a:t>31</a:t>
                      </a:r>
                      <a:endParaRPr lang="en-IN" b="1" dirty="0"/>
                    </a:p>
                  </a:txBody>
                  <a:tcPr/>
                </a:tc>
                <a:tc>
                  <a:txBody>
                    <a:bodyPr/>
                    <a:lstStyle/>
                    <a:p>
                      <a:pPr algn="ctr"/>
                      <a:r>
                        <a:rPr lang="en-US" b="1" dirty="0"/>
                        <a:t>Null values in Agent &amp; company deal </a:t>
                      </a:r>
                      <a:endParaRPr lang="en-IN" b="1" dirty="0"/>
                    </a:p>
                  </a:txBody>
                  <a:tcPr/>
                </a:tc>
                <a:extLst>
                  <a:ext uri="{0D108BD9-81ED-4DB2-BD59-A6C34878D82A}">
                    <a16:rowId xmlns:a16="http://schemas.microsoft.com/office/drawing/2014/main" val="2386621438"/>
                  </a:ext>
                </a:extLst>
              </a:tr>
              <a:tr h="608650">
                <a:tc>
                  <a:txBody>
                    <a:bodyPr/>
                    <a:lstStyle/>
                    <a:p>
                      <a:pPr algn="ctr"/>
                      <a:r>
                        <a:rPr lang="en-US" b="1" dirty="0"/>
                        <a:t>87392</a:t>
                      </a:r>
                      <a:endParaRPr lang="en-IN" b="1" dirty="0"/>
                    </a:p>
                  </a:txBody>
                  <a:tcPr/>
                </a:tc>
                <a:tc>
                  <a:txBody>
                    <a:bodyPr/>
                    <a:lstStyle/>
                    <a:p>
                      <a:pPr algn="ctr"/>
                      <a:r>
                        <a:rPr lang="en-US" b="1" dirty="0"/>
                        <a:t>32</a:t>
                      </a:r>
                      <a:endParaRPr lang="en-IN" b="1" dirty="0"/>
                    </a:p>
                  </a:txBody>
                  <a:tcPr/>
                </a:tc>
                <a:tc>
                  <a:txBody>
                    <a:bodyPr/>
                    <a:lstStyle/>
                    <a:p>
                      <a:pPr algn="ctr"/>
                      <a:r>
                        <a:rPr lang="en-US" b="1" dirty="0"/>
                        <a:t>Arrival date column added ( by merging arrival Date, month &amp; year column)</a:t>
                      </a:r>
                      <a:endParaRPr lang="en-IN" b="1" dirty="0"/>
                    </a:p>
                  </a:txBody>
                  <a:tcPr/>
                </a:tc>
                <a:extLst>
                  <a:ext uri="{0D108BD9-81ED-4DB2-BD59-A6C34878D82A}">
                    <a16:rowId xmlns:a16="http://schemas.microsoft.com/office/drawing/2014/main" val="3343195122"/>
                  </a:ext>
                </a:extLst>
              </a:tr>
              <a:tr h="608650">
                <a:tc>
                  <a:txBody>
                    <a:bodyPr/>
                    <a:lstStyle/>
                    <a:p>
                      <a:pPr algn="ctr"/>
                      <a:r>
                        <a:rPr lang="en-US" b="1" dirty="0"/>
                        <a:t>87392</a:t>
                      </a:r>
                      <a:endParaRPr lang="en-IN" b="1" dirty="0"/>
                    </a:p>
                  </a:txBody>
                  <a:tcPr/>
                </a:tc>
                <a:tc>
                  <a:txBody>
                    <a:bodyPr/>
                    <a:lstStyle/>
                    <a:p>
                      <a:pPr algn="ctr"/>
                      <a:r>
                        <a:rPr lang="en-US" b="1" dirty="0"/>
                        <a:t>28</a:t>
                      </a:r>
                      <a:endParaRPr lang="en-IN" b="1" dirty="0"/>
                    </a:p>
                  </a:txBody>
                  <a:tcPr/>
                </a:tc>
                <a:tc>
                  <a:txBody>
                    <a:bodyPr/>
                    <a:lstStyle/>
                    <a:p>
                      <a:pPr algn="ctr"/>
                      <a:r>
                        <a:rPr lang="en-US" b="1" dirty="0"/>
                        <a:t>Deleted 3 columns (above merge columns) and also deleted Days in waiting list column </a:t>
                      </a:r>
                      <a:endParaRPr lang="en-IN" b="1" dirty="0"/>
                    </a:p>
                  </a:txBody>
                  <a:tcPr/>
                </a:tc>
                <a:extLst>
                  <a:ext uri="{0D108BD9-81ED-4DB2-BD59-A6C34878D82A}">
                    <a16:rowId xmlns:a16="http://schemas.microsoft.com/office/drawing/2014/main" val="532192654"/>
                  </a:ext>
                </a:extLst>
              </a:tr>
              <a:tr h="347800">
                <a:tc>
                  <a:txBody>
                    <a:bodyPr/>
                    <a:lstStyle/>
                    <a:p>
                      <a:pPr algn="ctr"/>
                      <a:r>
                        <a:rPr lang="en-US" b="1" dirty="0"/>
                        <a:t>87392</a:t>
                      </a:r>
                      <a:endParaRPr lang="en-IN" b="1" dirty="0"/>
                    </a:p>
                  </a:txBody>
                  <a:tcPr/>
                </a:tc>
                <a:tc>
                  <a:txBody>
                    <a:bodyPr/>
                    <a:lstStyle/>
                    <a:p>
                      <a:pPr algn="ctr"/>
                      <a:r>
                        <a:rPr lang="en-US" b="1" dirty="0"/>
                        <a:t>27</a:t>
                      </a:r>
                      <a:endParaRPr lang="en-IN" b="1" dirty="0"/>
                    </a:p>
                  </a:txBody>
                  <a:tcPr/>
                </a:tc>
                <a:tc>
                  <a:txBody>
                    <a:bodyPr/>
                    <a:lstStyle/>
                    <a:p>
                      <a:pPr algn="ctr"/>
                      <a:r>
                        <a:rPr lang="en-US" b="1" dirty="0"/>
                        <a:t>Arrival week number column deleted</a:t>
                      </a:r>
                    </a:p>
                  </a:txBody>
                  <a:tcPr/>
                </a:tc>
                <a:extLst>
                  <a:ext uri="{0D108BD9-81ED-4DB2-BD59-A6C34878D82A}">
                    <a16:rowId xmlns:a16="http://schemas.microsoft.com/office/drawing/2014/main" val="53517695"/>
                  </a:ext>
                </a:extLst>
              </a:tr>
              <a:tr h="548964">
                <a:tc>
                  <a:txBody>
                    <a:bodyPr/>
                    <a:lstStyle/>
                    <a:p>
                      <a:pPr algn="ctr"/>
                      <a:r>
                        <a:rPr lang="en-US" b="1" dirty="0"/>
                        <a:t>87220</a:t>
                      </a:r>
                      <a:endParaRPr lang="en-IN" b="1" dirty="0"/>
                    </a:p>
                  </a:txBody>
                  <a:tcPr/>
                </a:tc>
                <a:tc>
                  <a:txBody>
                    <a:bodyPr/>
                    <a:lstStyle/>
                    <a:p>
                      <a:pPr algn="ctr"/>
                      <a:r>
                        <a:rPr lang="en-US" b="1" dirty="0"/>
                        <a:t>28</a:t>
                      </a:r>
                      <a:endParaRPr lang="en-IN" b="1" dirty="0"/>
                    </a:p>
                  </a:txBody>
                  <a:tcPr/>
                </a:tc>
                <a:tc>
                  <a:txBody>
                    <a:bodyPr/>
                    <a:lstStyle/>
                    <a:p>
                      <a:pPr algn="ctr"/>
                      <a:r>
                        <a:rPr lang="en-US" b="1" dirty="0"/>
                        <a:t>Added total number of people column &amp; remove errors in that column</a:t>
                      </a:r>
                      <a:endParaRPr lang="en-IN" b="1" dirty="0"/>
                    </a:p>
                  </a:txBody>
                  <a:tcPr/>
                </a:tc>
                <a:extLst>
                  <a:ext uri="{0D108BD9-81ED-4DB2-BD59-A6C34878D82A}">
                    <a16:rowId xmlns:a16="http://schemas.microsoft.com/office/drawing/2014/main" val="1156325203"/>
                  </a:ext>
                </a:extLst>
              </a:tr>
              <a:tr h="347800">
                <a:tc>
                  <a:txBody>
                    <a:bodyPr/>
                    <a:lstStyle/>
                    <a:p>
                      <a:pPr algn="ctr"/>
                      <a:r>
                        <a:rPr lang="en-US" b="1" dirty="0"/>
                        <a:t>87220</a:t>
                      </a:r>
                      <a:endParaRPr lang="en-IN" b="1" dirty="0"/>
                    </a:p>
                  </a:txBody>
                  <a:tcPr/>
                </a:tc>
                <a:tc>
                  <a:txBody>
                    <a:bodyPr/>
                    <a:lstStyle/>
                    <a:p>
                      <a:pPr algn="ctr"/>
                      <a:r>
                        <a:rPr lang="en-US" b="1" dirty="0"/>
                        <a:t>29</a:t>
                      </a:r>
                      <a:endParaRPr lang="en-IN" b="1" dirty="0"/>
                    </a:p>
                  </a:txBody>
                  <a:tcPr/>
                </a:tc>
                <a:tc>
                  <a:txBody>
                    <a:bodyPr/>
                    <a:lstStyle/>
                    <a:p>
                      <a:pPr algn="ctr"/>
                      <a:r>
                        <a:rPr lang="en-US" b="1" dirty="0"/>
                        <a:t>Added total stay column</a:t>
                      </a:r>
                      <a:endParaRPr lang="en-IN" b="1" dirty="0"/>
                    </a:p>
                  </a:txBody>
                  <a:tcPr/>
                </a:tc>
                <a:extLst>
                  <a:ext uri="{0D108BD9-81ED-4DB2-BD59-A6C34878D82A}">
                    <a16:rowId xmlns:a16="http://schemas.microsoft.com/office/drawing/2014/main" val="4259091639"/>
                  </a:ext>
                </a:extLst>
              </a:tr>
              <a:tr h="347800">
                <a:tc>
                  <a:txBody>
                    <a:bodyPr/>
                    <a:lstStyle/>
                    <a:p>
                      <a:pPr algn="ctr"/>
                      <a:r>
                        <a:rPr lang="en-US" b="1" dirty="0"/>
                        <a:t>87220</a:t>
                      </a:r>
                      <a:endParaRPr lang="en-IN" b="1" dirty="0"/>
                    </a:p>
                  </a:txBody>
                  <a:tcPr/>
                </a:tc>
                <a:tc>
                  <a:txBody>
                    <a:bodyPr/>
                    <a:lstStyle/>
                    <a:p>
                      <a:pPr algn="ctr"/>
                      <a:r>
                        <a:rPr lang="en-US" b="1" dirty="0"/>
                        <a:t>30</a:t>
                      </a:r>
                      <a:endParaRPr lang="en-IN" b="1" dirty="0"/>
                    </a:p>
                  </a:txBody>
                  <a:tcPr/>
                </a:tc>
                <a:tc>
                  <a:txBody>
                    <a:bodyPr/>
                    <a:lstStyle/>
                    <a:p>
                      <a:pPr algn="ctr"/>
                      <a:r>
                        <a:rPr lang="en-US" b="1" dirty="0"/>
                        <a:t>Added satisfaction level column</a:t>
                      </a:r>
                      <a:endParaRPr lang="en-IN" b="1" dirty="0"/>
                    </a:p>
                  </a:txBody>
                  <a:tcPr/>
                </a:tc>
                <a:extLst>
                  <a:ext uri="{0D108BD9-81ED-4DB2-BD59-A6C34878D82A}">
                    <a16:rowId xmlns:a16="http://schemas.microsoft.com/office/drawing/2014/main" val="3780487096"/>
                  </a:ext>
                </a:extLst>
              </a:tr>
            </a:tbl>
          </a:graphicData>
        </a:graphic>
      </p:graphicFrame>
      <p:graphicFrame>
        <p:nvGraphicFramePr>
          <p:cNvPr id="6" name="Table 5">
            <a:extLst>
              <a:ext uri="{FF2B5EF4-FFF2-40B4-BE49-F238E27FC236}">
                <a16:creationId xmlns:a16="http://schemas.microsoft.com/office/drawing/2014/main" id="{1065C94F-5451-5881-3138-0268F255C803}"/>
              </a:ext>
            </a:extLst>
          </p:cNvPr>
          <p:cNvGraphicFramePr>
            <a:graphicFrameLocks noGrp="1"/>
          </p:cNvGraphicFramePr>
          <p:nvPr>
            <p:extLst>
              <p:ext uri="{D42A27DB-BD31-4B8C-83A1-F6EECF244321}">
                <p14:modId xmlns:p14="http://schemas.microsoft.com/office/powerpoint/2010/main" val="1733322698"/>
              </p:ext>
            </p:extLst>
          </p:nvPr>
        </p:nvGraphicFramePr>
        <p:xfrm>
          <a:off x="1002890" y="5858385"/>
          <a:ext cx="10323871" cy="365760"/>
        </p:xfrm>
        <a:graphic>
          <a:graphicData uri="http://schemas.openxmlformats.org/drawingml/2006/table">
            <a:tbl>
              <a:tblPr/>
              <a:tblGrid>
                <a:gridCol w="10323871">
                  <a:extLst>
                    <a:ext uri="{9D8B030D-6E8A-4147-A177-3AD203B41FA5}">
                      <a16:colId xmlns:a16="http://schemas.microsoft.com/office/drawing/2014/main" val="2026218539"/>
                    </a:ext>
                  </a:extLst>
                </a:gridCol>
              </a:tblGrid>
              <a:tr h="262195">
                <a:tc>
                  <a:txBody>
                    <a:bodyPr/>
                    <a:lstStyle/>
                    <a:p>
                      <a:pPr algn="l"/>
                      <a:r>
                        <a:rPr lang="en-US" b="1" dirty="0"/>
                        <a:t>      </a:t>
                      </a:r>
                      <a:r>
                        <a:rPr lang="en-US" b="1" dirty="0">
                          <a:highlight>
                            <a:srgbClr val="FFFF00"/>
                          </a:highlight>
                        </a:rPr>
                        <a:t>87220</a:t>
                      </a:r>
                      <a:r>
                        <a:rPr lang="en-US" b="1" dirty="0"/>
                        <a:t>                </a:t>
                      </a:r>
                      <a:r>
                        <a:rPr lang="en-US" b="1" dirty="0">
                          <a:solidFill>
                            <a:schemeClr val="tx1"/>
                          </a:solidFill>
                          <a:highlight>
                            <a:srgbClr val="FFFF00"/>
                          </a:highlight>
                        </a:rPr>
                        <a:t>31</a:t>
                      </a:r>
                      <a:r>
                        <a:rPr lang="en-US" b="1" dirty="0"/>
                        <a:t>                            </a:t>
                      </a:r>
                      <a:r>
                        <a:rPr lang="en-US" b="1" dirty="0">
                          <a:highlight>
                            <a:srgbClr val="FFFF00"/>
                          </a:highlight>
                        </a:rPr>
                        <a:t>Added Booking ID column</a:t>
                      </a:r>
                      <a:endParaRPr lang="en-IN" b="1" dirty="0">
                        <a:highlight>
                          <a:srgbClr val="FFFF00"/>
                        </a:highligh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3949431033"/>
                  </a:ext>
                </a:extLst>
              </a:tr>
            </a:tbl>
          </a:graphicData>
        </a:graphic>
      </p:graphicFrame>
    </p:spTree>
    <p:extLst>
      <p:ext uri="{BB962C8B-B14F-4D97-AF65-F5344CB8AC3E}">
        <p14:creationId xmlns:p14="http://schemas.microsoft.com/office/powerpoint/2010/main" val="3180808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230B5-0402-9621-EC94-D821DEFA6298}"/>
              </a:ext>
            </a:extLst>
          </p:cNvPr>
          <p:cNvSpPr>
            <a:spLocks noGrp="1"/>
          </p:cNvSpPr>
          <p:nvPr>
            <p:ph type="title"/>
          </p:nvPr>
        </p:nvSpPr>
        <p:spPr/>
        <p:txBody>
          <a:bodyPr>
            <a:normAutofit/>
          </a:bodyPr>
          <a:lstStyle/>
          <a:p>
            <a:r>
              <a:rPr lang="en-US" sz="5400" b="1" dirty="0">
                <a:solidFill>
                  <a:srgbClr val="002060"/>
                </a:solidFill>
              </a:rPr>
              <a:t>Project Summary</a:t>
            </a:r>
            <a:endParaRPr lang="en-IN" sz="5400" b="1" dirty="0">
              <a:solidFill>
                <a:srgbClr val="002060"/>
              </a:solidFill>
            </a:endParaRPr>
          </a:p>
        </p:txBody>
      </p:sp>
      <p:sp>
        <p:nvSpPr>
          <p:cNvPr id="3" name="Content Placeholder 2">
            <a:extLst>
              <a:ext uri="{FF2B5EF4-FFF2-40B4-BE49-F238E27FC236}">
                <a16:creationId xmlns:a16="http://schemas.microsoft.com/office/drawing/2014/main" id="{9B51D9D3-DB3D-50EB-C639-37B3F05310F5}"/>
              </a:ext>
            </a:extLst>
          </p:cNvPr>
          <p:cNvSpPr>
            <a:spLocks noGrp="1"/>
          </p:cNvSpPr>
          <p:nvPr>
            <p:ph idx="1"/>
          </p:nvPr>
        </p:nvSpPr>
        <p:spPr/>
        <p:txBody>
          <a:bodyPr/>
          <a:lstStyle/>
          <a:p>
            <a:pPr marL="0" indent="0" algn="just">
              <a:buNone/>
            </a:pPr>
            <a:r>
              <a:rPr lang="en-US" dirty="0"/>
              <a:t>         To evaluate </a:t>
            </a:r>
            <a:r>
              <a:rPr lang="en-US" b="1" dirty="0"/>
              <a:t>City Hotel </a:t>
            </a:r>
            <a:r>
              <a:rPr lang="en-US" dirty="0"/>
              <a:t>and </a:t>
            </a:r>
            <a:r>
              <a:rPr lang="en-US" b="1" dirty="0"/>
              <a:t>Resort Hotel's </a:t>
            </a:r>
            <a:r>
              <a:rPr lang="en-US" dirty="0"/>
              <a:t>business performance from </a:t>
            </a:r>
            <a:r>
              <a:rPr lang="en-US" b="1" dirty="0"/>
              <a:t>2015 to 2017</a:t>
            </a:r>
            <a:r>
              <a:rPr lang="en-US" dirty="0"/>
              <a:t>, I conduct an in-depth study of them. This analysis covers  operational effectiveness, customer satisfaction, market positioning, financial performance, occupancy and revenue management, sales and marketing tactics, and strategic planning. The goal is to provide </a:t>
            </a:r>
            <a:r>
              <a:rPr lang="en-US" b="1" dirty="0"/>
              <a:t>meaningful insights</a:t>
            </a:r>
            <a:r>
              <a:rPr lang="en-US" dirty="0"/>
              <a:t> to</a:t>
            </a:r>
            <a:r>
              <a:rPr lang="en-US" b="1" dirty="0"/>
              <a:t> improve operations, increase profitability</a:t>
            </a:r>
            <a:r>
              <a:rPr lang="en-US" dirty="0"/>
              <a:t>, and foster sustainable growth for both hotels by analyzing market dynamics and </a:t>
            </a:r>
            <a:r>
              <a:rPr lang="en-US" b="1" dirty="0"/>
              <a:t>key performance metrics</a:t>
            </a:r>
            <a:r>
              <a:rPr lang="en-US" dirty="0"/>
              <a:t>.</a:t>
            </a:r>
          </a:p>
          <a:p>
            <a:endParaRPr lang="en-IN" dirty="0"/>
          </a:p>
        </p:txBody>
      </p:sp>
    </p:spTree>
    <p:extLst>
      <p:ext uri="{BB962C8B-B14F-4D97-AF65-F5344CB8AC3E}">
        <p14:creationId xmlns:p14="http://schemas.microsoft.com/office/powerpoint/2010/main" val="3383965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C51D1AF-92DD-ACDD-3605-3AD35B554810}"/>
              </a:ext>
            </a:extLst>
          </p:cNvPr>
          <p:cNvGraphicFramePr>
            <a:graphicFrameLocks noGrp="1"/>
          </p:cNvGraphicFramePr>
          <p:nvPr>
            <p:extLst>
              <p:ext uri="{D42A27DB-BD31-4B8C-83A1-F6EECF244321}">
                <p14:modId xmlns:p14="http://schemas.microsoft.com/office/powerpoint/2010/main" val="117786374"/>
              </p:ext>
            </p:extLst>
          </p:nvPr>
        </p:nvGraphicFramePr>
        <p:xfrm>
          <a:off x="865238" y="1104763"/>
          <a:ext cx="10461524" cy="5120640"/>
        </p:xfrm>
        <a:graphic>
          <a:graphicData uri="http://schemas.openxmlformats.org/drawingml/2006/table">
            <a:tbl>
              <a:tblPr firstRow="1" bandRow="1">
                <a:tableStyleId>{5C22544A-7EE6-4342-B048-85BDC9FD1C3A}</a:tableStyleId>
              </a:tblPr>
              <a:tblGrid>
                <a:gridCol w="2615381">
                  <a:extLst>
                    <a:ext uri="{9D8B030D-6E8A-4147-A177-3AD203B41FA5}">
                      <a16:colId xmlns:a16="http://schemas.microsoft.com/office/drawing/2014/main" val="2527404936"/>
                    </a:ext>
                  </a:extLst>
                </a:gridCol>
                <a:gridCol w="2615381">
                  <a:extLst>
                    <a:ext uri="{9D8B030D-6E8A-4147-A177-3AD203B41FA5}">
                      <a16:colId xmlns:a16="http://schemas.microsoft.com/office/drawing/2014/main" val="2010806882"/>
                    </a:ext>
                  </a:extLst>
                </a:gridCol>
                <a:gridCol w="2615381">
                  <a:extLst>
                    <a:ext uri="{9D8B030D-6E8A-4147-A177-3AD203B41FA5}">
                      <a16:colId xmlns:a16="http://schemas.microsoft.com/office/drawing/2014/main" val="1935086712"/>
                    </a:ext>
                  </a:extLst>
                </a:gridCol>
                <a:gridCol w="2615381">
                  <a:extLst>
                    <a:ext uri="{9D8B030D-6E8A-4147-A177-3AD203B41FA5}">
                      <a16:colId xmlns:a16="http://schemas.microsoft.com/office/drawing/2014/main" val="347663632"/>
                    </a:ext>
                  </a:extLst>
                </a:gridCol>
              </a:tblGrid>
              <a:tr h="332463">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1658052700"/>
                  </a:ext>
                </a:extLst>
              </a:tr>
              <a:tr h="581811">
                <a:tc>
                  <a:txBody>
                    <a:bodyPr/>
                    <a:lstStyle/>
                    <a:p>
                      <a:r>
                        <a:rPr lang="en-US" sz="1800" b="1" dirty="0"/>
                        <a:t>1.Booking ID</a:t>
                      </a:r>
                    </a:p>
                  </a:txBody>
                  <a:tcPr/>
                </a:tc>
                <a:tc>
                  <a:txBody>
                    <a:bodyPr/>
                    <a:lstStyle/>
                    <a:p>
                      <a:r>
                        <a:rPr lang="en-US" sz="1800" b="1" dirty="0"/>
                        <a:t>10. Children </a:t>
                      </a:r>
                      <a:endParaRPr lang="en-IN" sz="1800" b="1" dirty="0"/>
                    </a:p>
                  </a:txBody>
                  <a:tcPr/>
                </a:tc>
                <a:tc>
                  <a:txBody>
                    <a:bodyPr/>
                    <a:lstStyle/>
                    <a:p>
                      <a:r>
                        <a:rPr lang="en-US" sz="1800" b="1" dirty="0"/>
                        <a:t>20. Reserve room type</a:t>
                      </a:r>
                      <a:endParaRPr lang="en-IN" sz="1800" b="1" dirty="0"/>
                    </a:p>
                  </a:txBody>
                  <a:tcPr/>
                </a:tc>
                <a:tc>
                  <a:txBody>
                    <a:bodyPr/>
                    <a:lstStyle/>
                    <a:p>
                      <a:r>
                        <a:rPr lang="en-US" sz="1800" b="1" dirty="0"/>
                        <a:t>28.Total of special requests</a:t>
                      </a:r>
                      <a:endParaRPr lang="en-IN" sz="1800" b="1" dirty="0"/>
                    </a:p>
                  </a:txBody>
                  <a:tcPr/>
                </a:tc>
                <a:extLst>
                  <a:ext uri="{0D108BD9-81ED-4DB2-BD59-A6C34878D82A}">
                    <a16:rowId xmlns:a16="http://schemas.microsoft.com/office/drawing/2014/main" val="3008385830"/>
                  </a:ext>
                </a:extLst>
              </a:tr>
              <a:tr h="332463">
                <a:tc>
                  <a:txBody>
                    <a:bodyPr/>
                    <a:lstStyle/>
                    <a:p>
                      <a:r>
                        <a:rPr lang="en-US" sz="1800" b="1" dirty="0"/>
                        <a:t>2.Hotel</a:t>
                      </a:r>
                      <a:endParaRPr lang="en-IN" sz="1800" b="1" dirty="0"/>
                    </a:p>
                  </a:txBody>
                  <a:tcPr/>
                </a:tc>
                <a:tc>
                  <a:txBody>
                    <a:bodyPr/>
                    <a:lstStyle/>
                    <a:p>
                      <a:r>
                        <a:rPr lang="en-US" sz="1800" b="1" dirty="0"/>
                        <a:t>11. Babies </a:t>
                      </a:r>
                      <a:endParaRPr lang="en-IN" sz="1800" b="1" dirty="0"/>
                    </a:p>
                  </a:txBody>
                  <a:tcPr/>
                </a:tc>
                <a:tc>
                  <a:txBody>
                    <a:bodyPr/>
                    <a:lstStyle/>
                    <a:p>
                      <a:r>
                        <a:rPr lang="en-US" sz="1800" b="1" dirty="0"/>
                        <a:t>21. </a:t>
                      </a:r>
                      <a:r>
                        <a:rPr lang="en-US" sz="1800" b="1" dirty="0" err="1"/>
                        <a:t>Asssigned</a:t>
                      </a:r>
                      <a:r>
                        <a:rPr lang="en-US" sz="1800" b="1" dirty="0"/>
                        <a:t> room type</a:t>
                      </a:r>
                      <a:endParaRPr lang="en-IN" sz="1800" b="1" dirty="0"/>
                    </a:p>
                  </a:txBody>
                  <a:tcPr/>
                </a:tc>
                <a:tc>
                  <a:txBody>
                    <a:bodyPr/>
                    <a:lstStyle/>
                    <a:p>
                      <a:r>
                        <a:rPr lang="en-US" sz="1800" b="1" dirty="0"/>
                        <a:t>29. Reservation  status</a:t>
                      </a:r>
                      <a:endParaRPr lang="en-IN" sz="1800" b="1" dirty="0"/>
                    </a:p>
                  </a:txBody>
                  <a:tcPr/>
                </a:tc>
                <a:extLst>
                  <a:ext uri="{0D108BD9-81ED-4DB2-BD59-A6C34878D82A}">
                    <a16:rowId xmlns:a16="http://schemas.microsoft.com/office/drawing/2014/main" val="127880451"/>
                  </a:ext>
                </a:extLst>
              </a:tr>
              <a:tr h="581811">
                <a:tc>
                  <a:txBody>
                    <a:bodyPr/>
                    <a:lstStyle/>
                    <a:p>
                      <a:r>
                        <a:rPr lang="en-US" sz="1800" b="1" dirty="0"/>
                        <a:t>3. </a:t>
                      </a:r>
                      <a:r>
                        <a:rPr lang="en-US" sz="1800" b="1" dirty="0" err="1"/>
                        <a:t>is_cancelled</a:t>
                      </a:r>
                      <a:endParaRPr lang="en-IN" sz="1800" b="1" dirty="0"/>
                    </a:p>
                  </a:txBody>
                  <a:tcPr/>
                </a:tc>
                <a:tc>
                  <a:txBody>
                    <a:bodyPr/>
                    <a:lstStyle/>
                    <a:p>
                      <a:r>
                        <a:rPr lang="en-US" sz="1800" b="1" dirty="0"/>
                        <a:t>12. Total number of people</a:t>
                      </a:r>
                      <a:endParaRPr lang="en-IN" sz="1800" b="1" dirty="0"/>
                    </a:p>
                  </a:txBody>
                  <a:tcPr/>
                </a:tc>
                <a:tc>
                  <a:txBody>
                    <a:bodyPr/>
                    <a:lstStyle/>
                    <a:p>
                      <a:r>
                        <a:rPr lang="en-US" sz="1800" b="1" dirty="0"/>
                        <a:t>22. Booking changes</a:t>
                      </a:r>
                      <a:endParaRPr lang="en-IN" sz="1800" b="1" dirty="0"/>
                    </a:p>
                  </a:txBody>
                  <a:tcPr/>
                </a:tc>
                <a:tc>
                  <a:txBody>
                    <a:bodyPr/>
                    <a:lstStyle/>
                    <a:p>
                      <a:r>
                        <a:rPr lang="en-US" sz="1800" b="1" dirty="0"/>
                        <a:t>30. Reservation status date </a:t>
                      </a:r>
                      <a:endParaRPr lang="en-IN" sz="1800" b="1" dirty="0"/>
                    </a:p>
                  </a:txBody>
                  <a:tcPr/>
                </a:tc>
                <a:extLst>
                  <a:ext uri="{0D108BD9-81ED-4DB2-BD59-A6C34878D82A}">
                    <a16:rowId xmlns:a16="http://schemas.microsoft.com/office/drawing/2014/main" val="1076311682"/>
                  </a:ext>
                </a:extLst>
              </a:tr>
              <a:tr h="364414">
                <a:tc>
                  <a:txBody>
                    <a:bodyPr/>
                    <a:lstStyle/>
                    <a:p>
                      <a:r>
                        <a:rPr lang="en-US" sz="1800" b="1" dirty="0"/>
                        <a:t>4.lead time</a:t>
                      </a:r>
                      <a:endParaRPr lang="en-IN" sz="1800" b="1" dirty="0"/>
                    </a:p>
                  </a:txBody>
                  <a:tcPr/>
                </a:tc>
                <a:tc>
                  <a:txBody>
                    <a:bodyPr/>
                    <a:lstStyle/>
                    <a:p>
                      <a:r>
                        <a:rPr lang="en-US" sz="1800" b="1" dirty="0"/>
                        <a:t>13. Meal </a:t>
                      </a:r>
                      <a:endParaRPr lang="en-IN" sz="1800" b="1" dirty="0"/>
                    </a:p>
                  </a:txBody>
                  <a:tcPr/>
                </a:tc>
                <a:tc>
                  <a:txBody>
                    <a:bodyPr/>
                    <a:lstStyle/>
                    <a:p>
                      <a:r>
                        <a:rPr lang="en-US" sz="1800" b="1" dirty="0"/>
                        <a:t>23. </a:t>
                      </a:r>
                      <a:r>
                        <a:rPr lang="en-US" sz="1800" b="1" dirty="0" err="1"/>
                        <a:t>Deposite</a:t>
                      </a:r>
                      <a:r>
                        <a:rPr lang="en-US" sz="1800" b="1" dirty="0"/>
                        <a:t> type</a:t>
                      </a:r>
                      <a:endParaRPr lang="en-IN" sz="1800" b="1" dirty="0"/>
                    </a:p>
                  </a:txBody>
                  <a:tcPr/>
                </a:tc>
                <a:tc>
                  <a:txBody>
                    <a:bodyPr/>
                    <a:lstStyle/>
                    <a:p>
                      <a:r>
                        <a:rPr lang="en-US" sz="1800" b="1" dirty="0"/>
                        <a:t>31. Satisfaction level </a:t>
                      </a:r>
                      <a:endParaRPr lang="en-IN" sz="1800" b="1" dirty="0"/>
                    </a:p>
                  </a:txBody>
                  <a:tcPr/>
                </a:tc>
                <a:extLst>
                  <a:ext uri="{0D108BD9-81ED-4DB2-BD59-A6C34878D82A}">
                    <a16:rowId xmlns:a16="http://schemas.microsoft.com/office/drawing/2014/main" val="863509756"/>
                  </a:ext>
                </a:extLst>
              </a:tr>
              <a:tr h="332463">
                <a:tc>
                  <a:txBody>
                    <a:bodyPr/>
                    <a:lstStyle/>
                    <a:p>
                      <a:r>
                        <a:rPr lang="en-US" sz="1800" b="1" dirty="0"/>
                        <a:t>5. Arrival date</a:t>
                      </a:r>
                      <a:endParaRPr lang="en-IN" sz="1800" b="1" dirty="0"/>
                    </a:p>
                  </a:txBody>
                  <a:tcPr/>
                </a:tc>
                <a:tc>
                  <a:txBody>
                    <a:bodyPr/>
                    <a:lstStyle/>
                    <a:p>
                      <a:r>
                        <a:rPr lang="en-US" sz="1800" b="1" dirty="0"/>
                        <a:t>14. country</a:t>
                      </a:r>
                      <a:endParaRPr lang="en-IN" sz="1800" b="1" dirty="0"/>
                    </a:p>
                  </a:txBody>
                  <a:tcPr/>
                </a:tc>
                <a:tc>
                  <a:txBody>
                    <a:bodyPr/>
                    <a:lstStyle/>
                    <a:p>
                      <a:r>
                        <a:rPr lang="en-US" sz="1800" b="1" dirty="0"/>
                        <a:t>24. Agent </a:t>
                      </a:r>
                      <a:endParaRPr lang="en-IN" sz="1800" b="1" dirty="0"/>
                    </a:p>
                  </a:txBody>
                  <a:tcPr/>
                </a:tc>
                <a:tc>
                  <a:txBody>
                    <a:bodyPr/>
                    <a:lstStyle/>
                    <a:p>
                      <a:endParaRPr lang="en-IN" sz="1800" b="1" dirty="0"/>
                    </a:p>
                  </a:txBody>
                  <a:tcPr/>
                </a:tc>
                <a:extLst>
                  <a:ext uri="{0D108BD9-81ED-4DB2-BD59-A6C34878D82A}">
                    <a16:rowId xmlns:a16="http://schemas.microsoft.com/office/drawing/2014/main" val="4109356142"/>
                  </a:ext>
                </a:extLst>
              </a:tr>
              <a:tr h="332463">
                <a:tc>
                  <a:txBody>
                    <a:bodyPr/>
                    <a:lstStyle/>
                    <a:p>
                      <a:endParaRPr lang="en-IN" sz="1800" b="1" dirty="0"/>
                    </a:p>
                  </a:txBody>
                  <a:tcPr/>
                </a:tc>
                <a:tc>
                  <a:txBody>
                    <a:bodyPr/>
                    <a:lstStyle/>
                    <a:p>
                      <a:r>
                        <a:rPr lang="en-US" sz="1800" b="1" dirty="0"/>
                        <a:t>15. Market segment</a:t>
                      </a:r>
                      <a:endParaRPr lang="en-IN" sz="1800" b="1" dirty="0"/>
                    </a:p>
                  </a:txBody>
                  <a:tcPr/>
                </a:tc>
                <a:tc>
                  <a:txBody>
                    <a:bodyPr/>
                    <a:lstStyle/>
                    <a:p>
                      <a:endParaRPr lang="en-IN" sz="1800" b="1" dirty="0"/>
                    </a:p>
                  </a:txBody>
                  <a:tcPr/>
                </a:tc>
                <a:tc>
                  <a:txBody>
                    <a:bodyPr/>
                    <a:lstStyle/>
                    <a:p>
                      <a:endParaRPr lang="en-IN" sz="1800" b="1" dirty="0"/>
                    </a:p>
                  </a:txBody>
                  <a:tcPr/>
                </a:tc>
                <a:extLst>
                  <a:ext uri="{0D108BD9-81ED-4DB2-BD59-A6C34878D82A}">
                    <a16:rowId xmlns:a16="http://schemas.microsoft.com/office/drawing/2014/main" val="3931733307"/>
                  </a:ext>
                </a:extLst>
              </a:tr>
              <a:tr h="581811">
                <a:tc>
                  <a:txBody>
                    <a:bodyPr/>
                    <a:lstStyle/>
                    <a:p>
                      <a:r>
                        <a:rPr lang="en-US" sz="1800" b="1" dirty="0"/>
                        <a:t>6. Stays in weekends night</a:t>
                      </a:r>
                      <a:endParaRPr lang="en-IN" sz="1800" b="1" dirty="0"/>
                    </a:p>
                  </a:txBody>
                  <a:tcPr/>
                </a:tc>
                <a:tc>
                  <a:txBody>
                    <a:bodyPr/>
                    <a:lstStyle/>
                    <a:p>
                      <a:r>
                        <a:rPr lang="en-US" sz="1800" b="1" dirty="0"/>
                        <a:t>16. Distribution channel</a:t>
                      </a:r>
                      <a:endParaRPr lang="en-IN" sz="1800" b="1" dirty="0"/>
                    </a:p>
                  </a:txBody>
                  <a:tcPr/>
                </a:tc>
                <a:tc>
                  <a:txBody>
                    <a:bodyPr/>
                    <a:lstStyle/>
                    <a:p>
                      <a:endParaRPr lang="en-IN" sz="1800" b="1" dirty="0"/>
                    </a:p>
                  </a:txBody>
                  <a:tcPr/>
                </a:tc>
                <a:tc>
                  <a:txBody>
                    <a:bodyPr/>
                    <a:lstStyle/>
                    <a:p>
                      <a:endParaRPr lang="en-IN" sz="1800" b="1" dirty="0"/>
                    </a:p>
                  </a:txBody>
                  <a:tcPr/>
                </a:tc>
                <a:extLst>
                  <a:ext uri="{0D108BD9-81ED-4DB2-BD59-A6C34878D82A}">
                    <a16:rowId xmlns:a16="http://schemas.microsoft.com/office/drawing/2014/main" val="245027750"/>
                  </a:ext>
                </a:extLst>
              </a:tr>
              <a:tr h="332463">
                <a:tc>
                  <a:txBody>
                    <a:bodyPr/>
                    <a:lstStyle/>
                    <a:p>
                      <a:r>
                        <a:rPr lang="en-US" sz="1800" b="1" dirty="0"/>
                        <a:t>7.Stays in week nights</a:t>
                      </a:r>
                      <a:endParaRPr lang="en-IN" sz="1800" b="1" dirty="0"/>
                    </a:p>
                  </a:txBody>
                  <a:tcPr/>
                </a:tc>
                <a:tc>
                  <a:txBody>
                    <a:bodyPr/>
                    <a:lstStyle/>
                    <a:p>
                      <a:r>
                        <a:rPr lang="en-US" sz="1800" b="1" dirty="0"/>
                        <a:t>17. Is repeated guests</a:t>
                      </a:r>
                      <a:endParaRPr lang="en-IN" sz="1800" b="1" dirty="0"/>
                    </a:p>
                  </a:txBody>
                  <a:tcPr/>
                </a:tc>
                <a:tc>
                  <a:txBody>
                    <a:bodyPr/>
                    <a:lstStyle/>
                    <a:p>
                      <a:r>
                        <a:rPr lang="en-US" sz="1800" b="1" dirty="0"/>
                        <a:t>25. Customer type</a:t>
                      </a:r>
                      <a:endParaRPr lang="en-IN" sz="1800" b="1" dirty="0"/>
                    </a:p>
                  </a:txBody>
                  <a:tcPr/>
                </a:tc>
                <a:tc>
                  <a:txBody>
                    <a:bodyPr/>
                    <a:lstStyle/>
                    <a:p>
                      <a:endParaRPr lang="en-IN" sz="1800" b="1" dirty="0"/>
                    </a:p>
                  </a:txBody>
                  <a:tcPr/>
                </a:tc>
                <a:extLst>
                  <a:ext uri="{0D108BD9-81ED-4DB2-BD59-A6C34878D82A}">
                    <a16:rowId xmlns:a16="http://schemas.microsoft.com/office/drawing/2014/main" val="2138601582"/>
                  </a:ext>
                </a:extLst>
              </a:tr>
              <a:tr h="332463">
                <a:tc>
                  <a:txBody>
                    <a:bodyPr/>
                    <a:lstStyle/>
                    <a:p>
                      <a:r>
                        <a:rPr lang="en-US" sz="1800" b="1" dirty="0"/>
                        <a:t>8. Total stay </a:t>
                      </a:r>
                      <a:endParaRPr lang="en-IN" sz="1800" b="1" dirty="0"/>
                    </a:p>
                  </a:txBody>
                  <a:tcPr/>
                </a:tc>
                <a:tc>
                  <a:txBody>
                    <a:bodyPr/>
                    <a:lstStyle/>
                    <a:p>
                      <a:r>
                        <a:rPr lang="en-US" sz="1800" b="1" dirty="0"/>
                        <a:t>18. Previous cancellation</a:t>
                      </a:r>
                      <a:endParaRPr lang="en-IN" sz="1800" b="1" dirty="0"/>
                    </a:p>
                  </a:txBody>
                  <a:tcPr/>
                </a:tc>
                <a:tc>
                  <a:txBody>
                    <a:bodyPr/>
                    <a:lstStyle/>
                    <a:p>
                      <a:r>
                        <a:rPr lang="en-US" sz="1800" b="1" dirty="0"/>
                        <a:t>26. </a:t>
                      </a:r>
                      <a:r>
                        <a:rPr lang="en-US" sz="1800" b="1" dirty="0" err="1"/>
                        <a:t>Adr</a:t>
                      </a:r>
                      <a:r>
                        <a:rPr lang="en-US" sz="1800" b="1" dirty="0"/>
                        <a:t> </a:t>
                      </a:r>
                      <a:endParaRPr lang="en-IN" sz="1800" b="1" dirty="0"/>
                    </a:p>
                  </a:txBody>
                  <a:tcPr/>
                </a:tc>
                <a:tc>
                  <a:txBody>
                    <a:bodyPr/>
                    <a:lstStyle/>
                    <a:p>
                      <a:endParaRPr lang="en-IN" sz="1800" b="1" dirty="0"/>
                    </a:p>
                  </a:txBody>
                  <a:tcPr/>
                </a:tc>
                <a:extLst>
                  <a:ext uri="{0D108BD9-81ED-4DB2-BD59-A6C34878D82A}">
                    <a16:rowId xmlns:a16="http://schemas.microsoft.com/office/drawing/2014/main" val="117920564"/>
                  </a:ext>
                </a:extLst>
              </a:tr>
              <a:tr h="581811">
                <a:tc>
                  <a:txBody>
                    <a:bodyPr/>
                    <a:lstStyle/>
                    <a:p>
                      <a:r>
                        <a:rPr lang="en-US" sz="1800" b="1" dirty="0"/>
                        <a:t>9.Adults </a:t>
                      </a:r>
                      <a:endParaRPr lang="en-IN" sz="1800" b="1" dirty="0"/>
                    </a:p>
                  </a:txBody>
                  <a:tcPr/>
                </a:tc>
                <a:tc>
                  <a:txBody>
                    <a:bodyPr/>
                    <a:lstStyle/>
                    <a:p>
                      <a:r>
                        <a:rPr lang="en-US" sz="1800" b="1" dirty="0"/>
                        <a:t>19. Previous bookings not cancelled</a:t>
                      </a:r>
                      <a:endParaRPr lang="en-IN" sz="1800" b="1" dirty="0"/>
                    </a:p>
                  </a:txBody>
                  <a:tcPr/>
                </a:tc>
                <a:tc>
                  <a:txBody>
                    <a:bodyPr/>
                    <a:lstStyle/>
                    <a:p>
                      <a:r>
                        <a:rPr lang="en-US" sz="1800" b="1" dirty="0"/>
                        <a:t>27. Required car parking spaces</a:t>
                      </a:r>
                      <a:endParaRPr lang="en-IN" sz="1800" b="1" dirty="0"/>
                    </a:p>
                  </a:txBody>
                  <a:tcPr/>
                </a:tc>
                <a:tc>
                  <a:txBody>
                    <a:bodyPr/>
                    <a:lstStyle/>
                    <a:p>
                      <a:endParaRPr lang="en-IN" sz="1800" b="1" dirty="0"/>
                    </a:p>
                  </a:txBody>
                  <a:tcPr/>
                </a:tc>
                <a:extLst>
                  <a:ext uri="{0D108BD9-81ED-4DB2-BD59-A6C34878D82A}">
                    <a16:rowId xmlns:a16="http://schemas.microsoft.com/office/drawing/2014/main" val="2077951404"/>
                  </a:ext>
                </a:extLst>
              </a:tr>
            </a:tbl>
          </a:graphicData>
        </a:graphic>
      </p:graphicFrame>
      <p:sp>
        <p:nvSpPr>
          <p:cNvPr id="6" name="TextBox 5">
            <a:extLst>
              <a:ext uri="{FF2B5EF4-FFF2-40B4-BE49-F238E27FC236}">
                <a16:creationId xmlns:a16="http://schemas.microsoft.com/office/drawing/2014/main" id="{6AD5F9FA-821B-0831-3926-2197BB0E32BC}"/>
              </a:ext>
            </a:extLst>
          </p:cNvPr>
          <p:cNvSpPr txBox="1"/>
          <p:nvPr/>
        </p:nvSpPr>
        <p:spPr>
          <a:xfrm>
            <a:off x="1012723" y="632597"/>
            <a:ext cx="9665109" cy="523220"/>
          </a:xfrm>
          <a:prstGeom prst="rect">
            <a:avLst/>
          </a:prstGeom>
          <a:noFill/>
        </p:spPr>
        <p:txBody>
          <a:bodyPr wrap="square" rtlCol="0">
            <a:spAutoFit/>
          </a:bodyPr>
          <a:lstStyle/>
          <a:p>
            <a:pPr algn="ctr"/>
            <a:r>
              <a:rPr lang="en-US" sz="2800" b="1" dirty="0">
                <a:solidFill>
                  <a:srgbClr val="002060"/>
                </a:solidFill>
              </a:rPr>
              <a:t>Columns after performing EDA process  </a:t>
            </a:r>
            <a:endParaRPr lang="en-IN" sz="2800" b="1" dirty="0">
              <a:solidFill>
                <a:srgbClr val="002060"/>
              </a:solidFill>
            </a:endParaRPr>
          </a:p>
        </p:txBody>
      </p:sp>
    </p:spTree>
    <p:extLst>
      <p:ext uri="{BB962C8B-B14F-4D97-AF65-F5344CB8AC3E}">
        <p14:creationId xmlns:p14="http://schemas.microsoft.com/office/powerpoint/2010/main" val="2057485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090470-4569-313D-2FF5-A837CF7D362C}"/>
              </a:ext>
            </a:extLst>
          </p:cNvPr>
          <p:cNvSpPr txBox="1"/>
          <p:nvPr/>
        </p:nvSpPr>
        <p:spPr>
          <a:xfrm>
            <a:off x="1130710" y="766732"/>
            <a:ext cx="10058400" cy="5324535"/>
          </a:xfrm>
          <a:prstGeom prst="rect">
            <a:avLst/>
          </a:prstGeom>
          <a:noFill/>
        </p:spPr>
        <p:txBody>
          <a:bodyPr wrap="square" rtlCol="0">
            <a:spAutoFit/>
          </a:bodyPr>
          <a:lstStyle/>
          <a:p>
            <a:pPr marL="495300" lvl="0" indent="-342900">
              <a:buClr>
                <a:schemeClr val="dk1"/>
              </a:buClr>
              <a:buSzPts val="1200"/>
              <a:buFont typeface="Wingdings" panose="05000000000000000000" pitchFamily="2" charset="2"/>
              <a:buChar char="Ø"/>
            </a:pPr>
            <a:r>
              <a:rPr lang="en-US" sz="2000" dirty="0">
                <a:uFill>
                  <a:noFill/>
                </a:uFill>
              </a:rPr>
              <a:t>Merged columns </a:t>
            </a:r>
            <a:r>
              <a:rPr lang="en-US" sz="2000" b="1" dirty="0">
                <a:uFill>
                  <a:noFill/>
                </a:uFill>
              </a:rPr>
              <a:t>Adults</a:t>
            </a:r>
            <a:r>
              <a:rPr lang="en-US" sz="2000" dirty="0">
                <a:uFill>
                  <a:noFill/>
                </a:uFill>
              </a:rPr>
              <a:t>,</a:t>
            </a:r>
            <a:r>
              <a:rPr lang="en-US" sz="2000" b="1" dirty="0">
                <a:uFill>
                  <a:noFill/>
                </a:uFill>
              </a:rPr>
              <a:t> children</a:t>
            </a:r>
            <a:r>
              <a:rPr lang="en-US" sz="2000" dirty="0">
                <a:uFill>
                  <a:noFill/>
                </a:uFill>
              </a:rPr>
              <a:t> and</a:t>
            </a:r>
            <a:r>
              <a:rPr lang="en-US" sz="2000" b="1" dirty="0">
                <a:uFill>
                  <a:noFill/>
                </a:uFill>
              </a:rPr>
              <a:t> babies </a:t>
            </a:r>
            <a:r>
              <a:rPr lang="en-US" sz="2000" dirty="0">
                <a:uFill>
                  <a:noFill/>
                </a:uFill>
              </a:rPr>
              <a:t>into a column called </a:t>
            </a:r>
            <a:r>
              <a:rPr lang="en-US" sz="2000" b="1" dirty="0">
                <a:uFill>
                  <a:noFill/>
                </a:uFill>
              </a:rPr>
              <a:t>[Total number of people].</a:t>
            </a:r>
          </a:p>
          <a:p>
            <a:pPr marL="495300" lvl="0" indent="-342900">
              <a:buClr>
                <a:schemeClr val="dk1"/>
              </a:buClr>
              <a:buSzPts val="1200"/>
              <a:buFont typeface="Wingdings" panose="05000000000000000000" pitchFamily="2" charset="2"/>
              <a:buChar char="Ø"/>
            </a:pPr>
            <a:endParaRPr lang="en-US" sz="2000" dirty="0">
              <a:uFill>
                <a:noFill/>
              </a:uFill>
            </a:endParaRPr>
          </a:p>
          <a:p>
            <a:pPr marL="495300" lvl="0" indent="-342900">
              <a:buClr>
                <a:schemeClr val="dk1"/>
              </a:buClr>
              <a:buSzPts val="1200"/>
              <a:buFont typeface="Wingdings" panose="05000000000000000000" pitchFamily="2" charset="2"/>
              <a:buChar char="Ø"/>
            </a:pPr>
            <a:r>
              <a:rPr lang="en-US" sz="2000" dirty="0">
                <a:uFill>
                  <a:noFill/>
                </a:uFill>
              </a:rPr>
              <a:t>Replaced NULL  in the </a:t>
            </a:r>
            <a:r>
              <a:rPr lang="en-US" sz="2000" b="1" dirty="0">
                <a:uFill>
                  <a:noFill/>
                </a:uFill>
              </a:rPr>
              <a:t>Agent column by Direct booking , Country</a:t>
            </a:r>
            <a:r>
              <a:rPr lang="en-US" sz="2000" dirty="0">
                <a:uFill>
                  <a:noFill/>
                </a:uFill>
              </a:rPr>
              <a:t>  </a:t>
            </a:r>
            <a:r>
              <a:rPr lang="en-US" sz="2000" dirty="0" err="1">
                <a:uFill>
                  <a:noFill/>
                </a:uFill>
              </a:rPr>
              <a:t>colum</a:t>
            </a:r>
            <a:r>
              <a:rPr lang="en-US" sz="2000" dirty="0">
                <a:uFill>
                  <a:noFill/>
                </a:uFill>
              </a:rPr>
              <a:t> by </a:t>
            </a:r>
            <a:r>
              <a:rPr lang="en-US" sz="2000" b="1" dirty="0">
                <a:uFill>
                  <a:noFill/>
                </a:uFill>
              </a:rPr>
              <a:t>self country.</a:t>
            </a:r>
          </a:p>
          <a:p>
            <a:pPr marL="495300" lvl="0" indent="-342900">
              <a:buClr>
                <a:schemeClr val="dk1"/>
              </a:buClr>
              <a:buSzPts val="1200"/>
              <a:buFont typeface="Wingdings" panose="05000000000000000000" pitchFamily="2" charset="2"/>
              <a:buChar char="Ø"/>
            </a:pPr>
            <a:endParaRPr lang="en-US" sz="2000" dirty="0">
              <a:uFill>
                <a:noFill/>
              </a:uFill>
            </a:endParaRPr>
          </a:p>
          <a:p>
            <a:pPr marL="495300" lvl="0" indent="-342900">
              <a:buClr>
                <a:schemeClr val="dk1"/>
              </a:buClr>
              <a:buSzPts val="1200"/>
              <a:buFont typeface="Wingdings" panose="05000000000000000000" pitchFamily="2" charset="2"/>
              <a:buChar char="Ø"/>
            </a:pPr>
            <a:r>
              <a:rPr lang="en-US" sz="2000" dirty="0">
                <a:uFill>
                  <a:noFill/>
                </a:uFill>
              </a:rPr>
              <a:t>Removed </a:t>
            </a:r>
            <a:r>
              <a:rPr lang="en-US" sz="2000" b="1" dirty="0">
                <a:uFill>
                  <a:noFill/>
                </a:uFill>
              </a:rPr>
              <a:t>Company </a:t>
            </a:r>
            <a:r>
              <a:rPr lang="en-US" sz="2000" dirty="0">
                <a:uFill>
                  <a:noFill/>
                </a:uFill>
              </a:rPr>
              <a:t>column as </a:t>
            </a:r>
            <a:r>
              <a:rPr lang="en-US" sz="2000" b="1" dirty="0">
                <a:uFill>
                  <a:noFill/>
                </a:uFill>
              </a:rPr>
              <a:t>93%</a:t>
            </a:r>
            <a:r>
              <a:rPr lang="en-US" sz="2000" dirty="0">
                <a:uFill>
                  <a:noFill/>
                </a:uFill>
              </a:rPr>
              <a:t> in the column were </a:t>
            </a:r>
            <a:r>
              <a:rPr lang="en-US" sz="2000" b="1" dirty="0">
                <a:uFill>
                  <a:noFill/>
                </a:uFill>
              </a:rPr>
              <a:t>NULL</a:t>
            </a:r>
            <a:r>
              <a:rPr lang="en-US" sz="2000" dirty="0">
                <a:uFill>
                  <a:noFill/>
                </a:uFill>
              </a:rPr>
              <a:t>.</a:t>
            </a:r>
          </a:p>
          <a:p>
            <a:pPr marL="495300" lvl="0" indent="-342900">
              <a:buClr>
                <a:schemeClr val="dk1"/>
              </a:buClr>
              <a:buSzPts val="1200"/>
              <a:buFont typeface="Wingdings" panose="05000000000000000000" pitchFamily="2" charset="2"/>
              <a:buChar char="Ø"/>
            </a:pPr>
            <a:endParaRPr lang="en-US" sz="2000" dirty="0">
              <a:uFill>
                <a:noFill/>
              </a:uFill>
            </a:endParaRPr>
          </a:p>
          <a:p>
            <a:pPr marL="495300" lvl="0" indent="-342900">
              <a:buClr>
                <a:schemeClr val="dk1"/>
              </a:buClr>
              <a:buSzPts val="1200"/>
              <a:buFont typeface="Wingdings" panose="05000000000000000000" pitchFamily="2" charset="2"/>
              <a:buChar char="Ø"/>
            </a:pPr>
            <a:r>
              <a:rPr lang="en-US" sz="2000" dirty="0">
                <a:uFill>
                  <a:noFill/>
                </a:uFill>
              </a:rPr>
              <a:t>Remove the </a:t>
            </a:r>
            <a:r>
              <a:rPr lang="en-US" sz="2000" b="1" dirty="0" err="1">
                <a:uFill>
                  <a:noFill/>
                </a:uFill>
              </a:rPr>
              <a:t>Days_in_waiting_list</a:t>
            </a:r>
            <a:r>
              <a:rPr lang="en-US" sz="2000" b="1" dirty="0">
                <a:uFill>
                  <a:noFill/>
                </a:uFill>
              </a:rPr>
              <a:t> </a:t>
            </a:r>
            <a:r>
              <a:rPr lang="en-US" sz="2000" dirty="0">
                <a:uFill>
                  <a:noFill/>
                </a:uFill>
              </a:rPr>
              <a:t>column, as most values were </a:t>
            </a:r>
            <a:r>
              <a:rPr lang="en-US" sz="2000" b="1" dirty="0">
                <a:uFill>
                  <a:noFill/>
                </a:uFill>
              </a:rPr>
              <a:t>NULL</a:t>
            </a:r>
            <a:r>
              <a:rPr lang="en-US" sz="2000" dirty="0">
                <a:uFill>
                  <a:noFill/>
                </a:uFill>
              </a:rPr>
              <a:t>.</a:t>
            </a:r>
          </a:p>
          <a:p>
            <a:pPr marL="495300" lvl="0" indent="-342900">
              <a:buClr>
                <a:schemeClr val="dk1"/>
              </a:buClr>
              <a:buSzPts val="1200"/>
              <a:buFont typeface="Wingdings" panose="05000000000000000000" pitchFamily="2" charset="2"/>
              <a:buChar char="Ø"/>
            </a:pPr>
            <a:endParaRPr lang="en-US" sz="2000" dirty="0">
              <a:uFill>
                <a:noFill/>
              </a:uFill>
            </a:endParaRPr>
          </a:p>
          <a:p>
            <a:pPr marL="495300" lvl="0" indent="-342900">
              <a:buClr>
                <a:schemeClr val="dk1"/>
              </a:buClr>
              <a:buSzPts val="1200"/>
              <a:buFont typeface="Wingdings" panose="05000000000000000000" pitchFamily="2" charset="2"/>
              <a:buChar char="Ø"/>
            </a:pPr>
            <a:r>
              <a:rPr lang="en-US" sz="2000" dirty="0">
                <a:uFill>
                  <a:noFill/>
                </a:uFill>
              </a:rPr>
              <a:t>Replaced </a:t>
            </a:r>
            <a:r>
              <a:rPr lang="en-US" sz="2000" b="1" dirty="0">
                <a:uFill>
                  <a:noFill/>
                </a:uFill>
              </a:rPr>
              <a:t>Undefined</a:t>
            </a:r>
            <a:r>
              <a:rPr lang="en-US" sz="2000" dirty="0">
                <a:uFill>
                  <a:noFill/>
                </a:uFill>
              </a:rPr>
              <a:t> values in the </a:t>
            </a:r>
            <a:r>
              <a:rPr lang="en-US" sz="2000" b="1" dirty="0">
                <a:uFill>
                  <a:noFill/>
                </a:uFill>
              </a:rPr>
              <a:t>Meals </a:t>
            </a:r>
            <a:r>
              <a:rPr lang="en-US" sz="2000" dirty="0">
                <a:uFill>
                  <a:noFill/>
                </a:uFill>
              </a:rPr>
              <a:t>column with </a:t>
            </a:r>
            <a:r>
              <a:rPr lang="en-US" sz="2000" b="1" dirty="0">
                <a:uFill>
                  <a:noFill/>
                </a:uFill>
              </a:rPr>
              <a:t>Others</a:t>
            </a:r>
            <a:endParaRPr lang="en-US" sz="2000" dirty="0">
              <a:uFill>
                <a:noFill/>
              </a:uFill>
            </a:endParaRPr>
          </a:p>
          <a:p>
            <a:pPr marL="495300" lvl="0" indent="-342900">
              <a:buClr>
                <a:schemeClr val="dk1"/>
              </a:buClr>
              <a:buSzPts val="1200"/>
              <a:buFont typeface="Wingdings" panose="05000000000000000000" pitchFamily="2" charset="2"/>
              <a:buChar char="Ø"/>
            </a:pPr>
            <a:endParaRPr lang="en-US" sz="2000" dirty="0">
              <a:uFill>
                <a:noFill/>
              </a:uFill>
            </a:endParaRPr>
          </a:p>
          <a:p>
            <a:pPr lvl="0">
              <a:buClr>
                <a:schemeClr val="dk1"/>
              </a:buClr>
              <a:buSzPts val="1200"/>
            </a:pPr>
            <a:endParaRPr lang="en-US" sz="2000" dirty="0">
              <a:uFill>
                <a:noFill/>
              </a:uFill>
            </a:endParaRPr>
          </a:p>
          <a:p>
            <a:pPr marL="342900" lvl="0" indent="-342900">
              <a:buClr>
                <a:schemeClr val="dk1"/>
              </a:buClr>
              <a:buSzPts val="1200"/>
              <a:buFont typeface="Wingdings" panose="05000000000000000000" pitchFamily="2" charset="2"/>
              <a:buChar char="Ø"/>
            </a:pPr>
            <a:r>
              <a:rPr lang="en-US" sz="2000" dirty="0">
                <a:uFill>
                  <a:noFill/>
                </a:uFill>
              </a:rPr>
              <a:t> Added index column and custom column “Booking-ID-”  merging this two columns created new column called </a:t>
            </a:r>
            <a:r>
              <a:rPr lang="en-US" sz="2000" b="1" dirty="0">
                <a:uFill>
                  <a:noFill/>
                </a:uFill>
              </a:rPr>
              <a:t>Booking ID.</a:t>
            </a:r>
          </a:p>
          <a:p>
            <a:pPr marL="342900" lvl="0" indent="-342900">
              <a:buClr>
                <a:schemeClr val="dk1"/>
              </a:buClr>
              <a:buSzPts val="1200"/>
              <a:buFont typeface="Wingdings" panose="05000000000000000000" pitchFamily="2" charset="2"/>
              <a:buChar char="Ø"/>
            </a:pPr>
            <a:endParaRPr lang="en-US" sz="2000" b="1" dirty="0">
              <a:uFill>
                <a:noFill/>
              </a:uFill>
            </a:endParaRPr>
          </a:p>
          <a:p>
            <a:pPr marL="342900" lvl="0" indent="-342900">
              <a:buClr>
                <a:schemeClr val="dk1"/>
              </a:buClr>
              <a:buSzPts val="1200"/>
              <a:buFont typeface="Wingdings" panose="05000000000000000000" pitchFamily="2" charset="2"/>
              <a:buChar char="Ø"/>
            </a:pPr>
            <a:r>
              <a:rPr lang="en-US" sz="2000" dirty="0">
                <a:uFill>
                  <a:noFill/>
                </a:uFill>
              </a:rPr>
              <a:t>Remove index and custom column.</a:t>
            </a:r>
          </a:p>
        </p:txBody>
      </p:sp>
    </p:spTree>
    <p:extLst>
      <p:ext uri="{BB962C8B-B14F-4D97-AF65-F5344CB8AC3E}">
        <p14:creationId xmlns:p14="http://schemas.microsoft.com/office/powerpoint/2010/main" val="678241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EF799-B6F5-F231-0259-3CE59A98AF73}"/>
              </a:ext>
            </a:extLst>
          </p:cNvPr>
          <p:cNvSpPr>
            <a:spLocks noGrp="1"/>
          </p:cNvSpPr>
          <p:nvPr>
            <p:ph type="title"/>
          </p:nvPr>
        </p:nvSpPr>
        <p:spPr>
          <a:xfrm>
            <a:off x="1280654" y="923138"/>
            <a:ext cx="9601196" cy="954823"/>
          </a:xfrm>
        </p:spPr>
        <p:txBody>
          <a:bodyPr>
            <a:normAutofit/>
          </a:bodyPr>
          <a:lstStyle/>
          <a:p>
            <a:r>
              <a:rPr lang="en-US" sz="5400" b="1" dirty="0">
                <a:solidFill>
                  <a:srgbClr val="002060"/>
                </a:solidFill>
              </a:rPr>
              <a:t>Data Visualization and Analysis </a:t>
            </a:r>
            <a:endParaRPr lang="en-IN" sz="5400" b="1" dirty="0">
              <a:solidFill>
                <a:srgbClr val="002060"/>
              </a:solidFill>
            </a:endParaRPr>
          </a:p>
        </p:txBody>
      </p:sp>
      <p:pic>
        <p:nvPicPr>
          <p:cNvPr id="5" name="Content Placeholder 4">
            <a:extLst>
              <a:ext uri="{FF2B5EF4-FFF2-40B4-BE49-F238E27FC236}">
                <a16:creationId xmlns:a16="http://schemas.microsoft.com/office/drawing/2014/main" id="{5AB2C709-AB5B-421E-6C1E-71CE955079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4645" y="2595714"/>
            <a:ext cx="6076337" cy="3490454"/>
          </a:xfrm>
        </p:spPr>
      </p:pic>
    </p:spTree>
    <p:extLst>
      <p:ext uri="{BB962C8B-B14F-4D97-AF65-F5344CB8AC3E}">
        <p14:creationId xmlns:p14="http://schemas.microsoft.com/office/powerpoint/2010/main" val="38324028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2299B8-D090-5D67-EE55-0EDDA557EE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123" y="423443"/>
            <a:ext cx="11307753" cy="6011114"/>
          </a:xfrm>
          <a:prstGeom prst="rect">
            <a:avLst/>
          </a:prstGeom>
        </p:spPr>
      </p:pic>
    </p:spTree>
    <p:extLst>
      <p:ext uri="{BB962C8B-B14F-4D97-AF65-F5344CB8AC3E}">
        <p14:creationId xmlns:p14="http://schemas.microsoft.com/office/powerpoint/2010/main" val="41363352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B34C6C-77BE-16CD-9128-69383DEB62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71" y="490127"/>
            <a:ext cx="11164858" cy="5877745"/>
          </a:xfrm>
          <a:prstGeom prst="rect">
            <a:avLst/>
          </a:prstGeom>
        </p:spPr>
      </p:pic>
    </p:spTree>
    <p:extLst>
      <p:ext uri="{BB962C8B-B14F-4D97-AF65-F5344CB8AC3E}">
        <p14:creationId xmlns:p14="http://schemas.microsoft.com/office/powerpoint/2010/main" val="37638499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F41397-4369-3E2B-FEE8-96EFADC81B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281" y="456785"/>
            <a:ext cx="11193437" cy="5944430"/>
          </a:xfrm>
          <a:prstGeom prst="rect">
            <a:avLst/>
          </a:prstGeom>
        </p:spPr>
      </p:pic>
      <p:pic>
        <p:nvPicPr>
          <p:cNvPr id="3" name="Picture 2">
            <a:extLst>
              <a:ext uri="{FF2B5EF4-FFF2-40B4-BE49-F238E27FC236}">
                <a16:creationId xmlns:a16="http://schemas.microsoft.com/office/drawing/2014/main" id="{54BF3E50-6A81-85A4-6BCE-F81F00F365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860" y="456785"/>
            <a:ext cx="11136279" cy="5944430"/>
          </a:xfrm>
          <a:prstGeom prst="rect">
            <a:avLst/>
          </a:prstGeom>
        </p:spPr>
      </p:pic>
    </p:spTree>
    <p:extLst>
      <p:ext uri="{BB962C8B-B14F-4D97-AF65-F5344CB8AC3E}">
        <p14:creationId xmlns:p14="http://schemas.microsoft.com/office/powerpoint/2010/main" val="802602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8B92A89-5DD6-9347-D9EC-CDE5A1B313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8367" y="1766134"/>
            <a:ext cx="5181414" cy="3572782"/>
          </a:xfrm>
          <a:prstGeom prst="rect">
            <a:avLst/>
          </a:prstGeom>
        </p:spPr>
      </p:pic>
      <p:sp>
        <p:nvSpPr>
          <p:cNvPr id="2" name="TextBox 1">
            <a:extLst>
              <a:ext uri="{FF2B5EF4-FFF2-40B4-BE49-F238E27FC236}">
                <a16:creationId xmlns:a16="http://schemas.microsoft.com/office/drawing/2014/main" id="{25C8C275-0B3C-E6D2-F3EF-232A94243F9F}"/>
              </a:ext>
            </a:extLst>
          </p:cNvPr>
          <p:cNvSpPr txBox="1"/>
          <p:nvPr/>
        </p:nvSpPr>
        <p:spPr>
          <a:xfrm>
            <a:off x="1130709" y="1605115"/>
            <a:ext cx="4699820" cy="3416320"/>
          </a:xfrm>
          <a:prstGeom prst="rect">
            <a:avLst/>
          </a:prstGeom>
          <a:noFill/>
        </p:spPr>
        <p:txBody>
          <a:bodyPr wrap="square" rtlCol="0">
            <a:spAutoFit/>
          </a:bodyPr>
          <a:lstStyle/>
          <a:p>
            <a:r>
              <a:rPr lang="en-US" sz="2400" dirty="0"/>
              <a:t>Based on this pie chart, </a:t>
            </a:r>
          </a:p>
          <a:p>
            <a:r>
              <a:rPr lang="en-US" sz="2400" dirty="0"/>
              <a:t>The total count of reservation status by </a:t>
            </a:r>
            <a:r>
              <a:rPr lang="en-US" sz="2400" b="1" dirty="0"/>
              <a:t>City hotel </a:t>
            </a:r>
            <a:r>
              <a:rPr lang="en-US" sz="2400" dirty="0"/>
              <a:t>is maximum that is </a:t>
            </a:r>
            <a:r>
              <a:rPr lang="en-US" sz="2400" b="1" dirty="0"/>
              <a:t>61.07%</a:t>
            </a:r>
            <a:r>
              <a:rPr lang="en-US" sz="2400" dirty="0"/>
              <a:t> and </a:t>
            </a:r>
            <a:r>
              <a:rPr lang="en-US" sz="2400" b="1" dirty="0"/>
              <a:t>Resort hotel </a:t>
            </a:r>
            <a:r>
              <a:rPr lang="en-US" sz="2400" dirty="0"/>
              <a:t>having </a:t>
            </a:r>
            <a:r>
              <a:rPr lang="en-US" sz="2400" b="1" dirty="0"/>
              <a:t>38.93%</a:t>
            </a:r>
            <a:r>
              <a:rPr lang="en-US" sz="2400" dirty="0"/>
              <a:t> of reservation.</a:t>
            </a:r>
          </a:p>
          <a:p>
            <a:endParaRPr lang="en-US" sz="2400" dirty="0"/>
          </a:p>
          <a:p>
            <a:r>
              <a:rPr lang="en-US" sz="2400" dirty="0"/>
              <a:t>The difference between 53.27K and 33.95K shows majority of customer preferring reservation in </a:t>
            </a:r>
            <a:r>
              <a:rPr lang="en-US" sz="2400" b="1" dirty="0"/>
              <a:t>City hotel</a:t>
            </a:r>
            <a:r>
              <a:rPr lang="en-US" sz="2400" dirty="0"/>
              <a:t>.</a:t>
            </a:r>
            <a:endParaRPr lang="en-IN" sz="2400" dirty="0"/>
          </a:p>
        </p:txBody>
      </p:sp>
    </p:spTree>
    <p:extLst>
      <p:ext uri="{BB962C8B-B14F-4D97-AF65-F5344CB8AC3E}">
        <p14:creationId xmlns:p14="http://schemas.microsoft.com/office/powerpoint/2010/main" val="39590090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A7E600-4EF4-12D2-DB5B-7528B22BC7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716" y="1795761"/>
            <a:ext cx="5024284" cy="3700471"/>
          </a:xfrm>
          <a:prstGeom prst="rect">
            <a:avLst/>
          </a:prstGeom>
        </p:spPr>
      </p:pic>
      <p:sp>
        <p:nvSpPr>
          <p:cNvPr id="2" name="TextBox 1">
            <a:extLst>
              <a:ext uri="{FF2B5EF4-FFF2-40B4-BE49-F238E27FC236}">
                <a16:creationId xmlns:a16="http://schemas.microsoft.com/office/drawing/2014/main" id="{896FF353-A891-40B0-E61F-7B9FB60DC947}"/>
              </a:ext>
            </a:extLst>
          </p:cNvPr>
          <p:cNvSpPr txBox="1"/>
          <p:nvPr/>
        </p:nvSpPr>
        <p:spPr>
          <a:xfrm>
            <a:off x="6440130" y="1720840"/>
            <a:ext cx="4513006" cy="3416320"/>
          </a:xfrm>
          <a:prstGeom prst="rect">
            <a:avLst/>
          </a:prstGeom>
          <a:noFill/>
        </p:spPr>
        <p:txBody>
          <a:bodyPr wrap="square" rtlCol="0">
            <a:spAutoFit/>
          </a:bodyPr>
          <a:lstStyle/>
          <a:p>
            <a:r>
              <a:rPr lang="en-US" sz="2400" dirty="0"/>
              <a:t>The stack bar chart shows the number of guest book their hotel are preferring </a:t>
            </a:r>
            <a:r>
              <a:rPr lang="en-US" sz="2400" b="1" dirty="0"/>
              <a:t>BB meal </a:t>
            </a:r>
            <a:r>
              <a:rPr lang="en-US" sz="2400" dirty="0"/>
              <a:t>type that is maximum in </a:t>
            </a:r>
            <a:r>
              <a:rPr lang="en-US" sz="2400" b="1" dirty="0"/>
              <a:t>city hotel 41K </a:t>
            </a:r>
            <a:r>
              <a:rPr lang="en-US" sz="2400" dirty="0"/>
              <a:t>and in </a:t>
            </a:r>
            <a:r>
              <a:rPr lang="en-US" sz="2400" b="1" dirty="0"/>
              <a:t>resort hotel is 27K</a:t>
            </a:r>
          </a:p>
          <a:p>
            <a:endParaRPr lang="en-US" sz="2400" dirty="0"/>
          </a:p>
          <a:p>
            <a:r>
              <a:rPr lang="en-US" sz="2400" b="1" dirty="0"/>
              <a:t>HB</a:t>
            </a:r>
            <a:r>
              <a:rPr lang="en-US" sz="2400" dirty="0"/>
              <a:t> meal </a:t>
            </a:r>
            <a:r>
              <a:rPr lang="en-US" sz="2400" b="1" dirty="0"/>
              <a:t>6K in resort hotel </a:t>
            </a:r>
            <a:r>
              <a:rPr lang="en-US" sz="2400" dirty="0"/>
              <a:t>prefer </a:t>
            </a:r>
          </a:p>
          <a:p>
            <a:endParaRPr lang="en-US" sz="2400" dirty="0"/>
          </a:p>
          <a:p>
            <a:r>
              <a:rPr lang="en-US" sz="2400" b="1" dirty="0"/>
              <a:t>SC</a:t>
            </a:r>
            <a:r>
              <a:rPr lang="en-US" sz="2400" dirty="0"/>
              <a:t> meal </a:t>
            </a:r>
            <a:r>
              <a:rPr lang="en-US" sz="2400" b="1" dirty="0"/>
              <a:t>9K</a:t>
            </a:r>
            <a:r>
              <a:rPr lang="en-US" sz="2400" dirty="0"/>
              <a:t> prefer in </a:t>
            </a:r>
            <a:r>
              <a:rPr lang="en-US" sz="2400" b="1" dirty="0"/>
              <a:t>City hotel </a:t>
            </a:r>
            <a:endParaRPr lang="en-IN" sz="2400" b="1" dirty="0"/>
          </a:p>
        </p:txBody>
      </p:sp>
    </p:spTree>
    <p:extLst>
      <p:ext uri="{BB962C8B-B14F-4D97-AF65-F5344CB8AC3E}">
        <p14:creationId xmlns:p14="http://schemas.microsoft.com/office/powerpoint/2010/main" val="29643523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A89F8F-868B-B1C2-5955-3A7AF17355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2814" y="2074607"/>
            <a:ext cx="4909738" cy="3847148"/>
          </a:xfrm>
          <a:prstGeom prst="rect">
            <a:avLst/>
          </a:prstGeom>
        </p:spPr>
      </p:pic>
      <p:sp>
        <p:nvSpPr>
          <p:cNvPr id="2" name="TextBox 1">
            <a:extLst>
              <a:ext uri="{FF2B5EF4-FFF2-40B4-BE49-F238E27FC236}">
                <a16:creationId xmlns:a16="http://schemas.microsoft.com/office/drawing/2014/main" id="{0F70B91D-AD4F-BD3A-ED17-29D7D65AC066}"/>
              </a:ext>
            </a:extLst>
          </p:cNvPr>
          <p:cNvSpPr txBox="1"/>
          <p:nvPr/>
        </p:nvSpPr>
        <p:spPr>
          <a:xfrm>
            <a:off x="1097772" y="1812326"/>
            <a:ext cx="4909738" cy="3046988"/>
          </a:xfrm>
          <a:prstGeom prst="rect">
            <a:avLst/>
          </a:prstGeom>
          <a:noFill/>
        </p:spPr>
        <p:txBody>
          <a:bodyPr wrap="square" rtlCol="0">
            <a:spAutoFit/>
          </a:bodyPr>
          <a:lstStyle/>
          <a:p>
            <a:r>
              <a:rPr lang="en-US" sz="2400" dirty="0"/>
              <a:t>The sum of previous cancellations by </a:t>
            </a:r>
            <a:r>
              <a:rPr lang="en-US" sz="2400" b="1" dirty="0"/>
              <a:t>city hotel is 71.83%</a:t>
            </a:r>
            <a:r>
              <a:rPr lang="en-US" sz="2400" dirty="0"/>
              <a:t> and by </a:t>
            </a:r>
            <a:r>
              <a:rPr lang="en-US" sz="2400" b="1" dirty="0"/>
              <a:t>resort hotel is 28.17%</a:t>
            </a:r>
          </a:p>
          <a:p>
            <a:endParaRPr lang="en-US" sz="2400" dirty="0"/>
          </a:p>
          <a:p>
            <a:r>
              <a:rPr lang="en-US" sz="2400" dirty="0"/>
              <a:t>Based on these observations we can say that city hotel has higher number of booking but it also has higher number of cancellations </a:t>
            </a:r>
            <a:endParaRPr lang="en-IN" sz="2400" dirty="0"/>
          </a:p>
        </p:txBody>
      </p:sp>
    </p:spTree>
    <p:extLst>
      <p:ext uri="{BB962C8B-B14F-4D97-AF65-F5344CB8AC3E}">
        <p14:creationId xmlns:p14="http://schemas.microsoft.com/office/powerpoint/2010/main" val="514485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6CA4CD-F5DA-0823-6005-3A4A37A5C0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585" y="1781383"/>
            <a:ext cx="5201376" cy="3629532"/>
          </a:xfrm>
          <a:prstGeom prst="rect">
            <a:avLst/>
          </a:prstGeom>
        </p:spPr>
      </p:pic>
      <p:sp>
        <p:nvSpPr>
          <p:cNvPr id="2" name="TextBox 1">
            <a:extLst>
              <a:ext uri="{FF2B5EF4-FFF2-40B4-BE49-F238E27FC236}">
                <a16:creationId xmlns:a16="http://schemas.microsoft.com/office/drawing/2014/main" id="{BFC9FDBE-A4C5-A0DA-D80E-3534D61CD5EA}"/>
              </a:ext>
            </a:extLst>
          </p:cNvPr>
          <p:cNvSpPr txBox="1"/>
          <p:nvPr/>
        </p:nvSpPr>
        <p:spPr>
          <a:xfrm>
            <a:off x="6784258" y="1791929"/>
            <a:ext cx="3814916" cy="3785652"/>
          </a:xfrm>
          <a:prstGeom prst="rect">
            <a:avLst/>
          </a:prstGeom>
          <a:noFill/>
        </p:spPr>
        <p:txBody>
          <a:bodyPr wrap="square" rtlCol="0">
            <a:spAutoFit/>
          </a:bodyPr>
          <a:lstStyle/>
          <a:p>
            <a:r>
              <a:rPr lang="en-US" sz="2400" dirty="0"/>
              <a:t>The </a:t>
            </a:r>
            <a:r>
              <a:rPr lang="en-US" sz="2400" b="1" dirty="0"/>
              <a:t>total count of Booking ID IS 87.22K </a:t>
            </a:r>
            <a:r>
              <a:rPr lang="en-US" sz="2400" dirty="0"/>
              <a:t>out this </a:t>
            </a:r>
            <a:r>
              <a:rPr lang="en-US" sz="2400" b="1" dirty="0"/>
              <a:t>83.86K repeated guest </a:t>
            </a:r>
          </a:p>
          <a:p>
            <a:endParaRPr lang="en-IN" sz="2400" dirty="0"/>
          </a:p>
          <a:p>
            <a:r>
              <a:rPr lang="en-IN" sz="2400" dirty="0"/>
              <a:t>Only the </a:t>
            </a:r>
            <a:r>
              <a:rPr lang="en-IN" sz="2400" b="1" dirty="0"/>
              <a:t>3.36K guest not repeated, donut chart says</a:t>
            </a:r>
          </a:p>
          <a:p>
            <a:endParaRPr lang="en-US" sz="2400" dirty="0"/>
          </a:p>
          <a:p>
            <a:r>
              <a:rPr lang="en-US" sz="2400" dirty="0"/>
              <a:t>This shows the guest prefer your hotel over other competitive partners</a:t>
            </a:r>
            <a:r>
              <a:rPr lang="en-US" dirty="0"/>
              <a:t>.</a:t>
            </a:r>
            <a:endParaRPr lang="en-IN" dirty="0"/>
          </a:p>
        </p:txBody>
      </p:sp>
    </p:spTree>
    <p:extLst>
      <p:ext uri="{BB962C8B-B14F-4D97-AF65-F5344CB8AC3E}">
        <p14:creationId xmlns:p14="http://schemas.microsoft.com/office/powerpoint/2010/main" val="990857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001678-34A0-8414-A2F8-0B9808608030}"/>
              </a:ext>
            </a:extLst>
          </p:cNvPr>
          <p:cNvSpPr txBox="1"/>
          <p:nvPr/>
        </p:nvSpPr>
        <p:spPr>
          <a:xfrm>
            <a:off x="2408903" y="1376516"/>
            <a:ext cx="7924800" cy="923330"/>
          </a:xfrm>
          <a:prstGeom prst="rect">
            <a:avLst/>
          </a:prstGeom>
          <a:noFill/>
        </p:spPr>
        <p:txBody>
          <a:bodyPr wrap="square" rtlCol="0">
            <a:spAutoFit/>
          </a:bodyPr>
          <a:lstStyle/>
          <a:p>
            <a:pPr algn="ctr"/>
            <a:r>
              <a:rPr lang="en-US" sz="5400" b="1" dirty="0">
                <a:solidFill>
                  <a:srgbClr val="002060"/>
                </a:solidFill>
              </a:rPr>
              <a:t>Analyzing Data</a:t>
            </a:r>
            <a:endParaRPr lang="en-IN" sz="5400" b="1" dirty="0">
              <a:solidFill>
                <a:srgbClr val="002060"/>
              </a:solidFill>
            </a:endParaRPr>
          </a:p>
        </p:txBody>
      </p:sp>
      <p:sp>
        <p:nvSpPr>
          <p:cNvPr id="3" name="TextBox 2">
            <a:extLst>
              <a:ext uri="{FF2B5EF4-FFF2-40B4-BE49-F238E27FC236}">
                <a16:creationId xmlns:a16="http://schemas.microsoft.com/office/drawing/2014/main" id="{F98EE3FA-B0F4-EAA9-F414-DAC6AE173FBD}"/>
              </a:ext>
            </a:extLst>
          </p:cNvPr>
          <p:cNvSpPr txBox="1"/>
          <p:nvPr/>
        </p:nvSpPr>
        <p:spPr>
          <a:xfrm>
            <a:off x="1022555" y="2680193"/>
            <a:ext cx="10146890" cy="1938992"/>
          </a:xfrm>
          <a:prstGeom prst="rect">
            <a:avLst/>
          </a:prstGeom>
          <a:noFill/>
        </p:spPr>
        <p:txBody>
          <a:bodyPr wrap="square" rtlCol="0">
            <a:spAutoFit/>
          </a:bodyPr>
          <a:lstStyle/>
          <a:p>
            <a:pPr marL="571500" indent="-571500" algn="just">
              <a:buFont typeface="Wingdings" panose="05000000000000000000" pitchFamily="2" charset="2"/>
              <a:buChar char="Ø"/>
            </a:pPr>
            <a:r>
              <a:rPr lang="en-US" sz="4000" dirty="0"/>
              <a:t>Data Preparation </a:t>
            </a:r>
          </a:p>
          <a:p>
            <a:pPr marL="571500" indent="-571500" algn="just">
              <a:buFont typeface="Wingdings" panose="05000000000000000000" pitchFamily="2" charset="2"/>
              <a:buChar char="Ø"/>
            </a:pPr>
            <a:r>
              <a:rPr lang="en-US" sz="4000" dirty="0"/>
              <a:t>Visualization and Reporting Overview</a:t>
            </a:r>
          </a:p>
          <a:p>
            <a:pPr marL="571500" indent="-571500" algn="just">
              <a:buFont typeface="Wingdings" panose="05000000000000000000" pitchFamily="2" charset="2"/>
              <a:buChar char="Ø"/>
            </a:pPr>
            <a:r>
              <a:rPr lang="en-US" sz="4000" dirty="0"/>
              <a:t>Comparative Analysis </a:t>
            </a:r>
            <a:endParaRPr lang="en-IN" sz="4000" dirty="0"/>
          </a:p>
        </p:txBody>
      </p:sp>
      <p:pic>
        <p:nvPicPr>
          <p:cNvPr id="7" name="Picture 6">
            <a:extLst>
              <a:ext uri="{FF2B5EF4-FFF2-40B4-BE49-F238E27FC236}">
                <a16:creationId xmlns:a16="http://schemas.microsoft.com/office/drawing/2014/main" id="{F5937AA8-4AD2-96BA-77D8-20DC0285BA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7445" y="4204492"/>
            <a:ext cx="5020559" cy="2022699"/>
          </a:xfrm>
          <a:prstGeom prst="rect">
            <a:avLst/>
          </a:prstGeom>
        </p:spPr>
      </p:pic>
    </p:spTree>
    <p:extLst>
      <p:ext uri="{BB962C8B-B14F-4D97-AF65-F5344CB8AC3E}">
        <p14:creationId xmlns:p14="http://schemas.microsoft.com/office/powerpoint/2010/main" val="29369556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26B5DC-AD85-FA61-8FA6-6937D934D5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885693"/>
            <a:ext cx="5172797" cy="3696216"/>
          </a:xfrm>
          <a:prstGeom prst="rect">
            <a:avLst/>
          </a:prstGeom>
        </p:spPr>
      </p:pic>
      <p:sp>
        <p:nvSpPr>
          <p:cNvPr id="4" name="TextBox 3">
            <a:extLst>
              <a:ext uri="{FF2B5EF4-FFF2-40B4-BE49-F238E27FC236}">
                <a16:creationId xmlns:a16="http://schemas.microsoft.com/office/drawing/2014/main" id="{A2928D2F-444D-C15D-474A-A8E36EDAD0BB}"/>
              </a:ext>
            </a:extLst>
          </p:cNvPr>
          <p:cNvSpPr txBox="1"/>
          <p:nvPr/>
        </p:nvSpPr>
        <p:spPr>
          <a:xfrm>
            <a:off x="1465007" y="1789471"/>
            <a:ext cx="4267200" cy="3046988"/>
          </a:xfrm>
          <a:prstGeom prst="rect">
            <a:avLst/>
          </a:prstGeom>
          <a:noFill/>
        </p:spPr>
        <p:txBody>
          <a:bodyPr wrap="square" rtlCol="0">
            <a:spAutoFit/>
          </a:bodyPr>
          <a:lstStyle/>
          <a:p>
            <a:r>
              <a:rPr lang="en-US" sz="2400" dirty="0"/>
              <a:t>The </a:t>
            </a:r>
            <a:r>
              <a:rPr lang="en-US" sz="2400" b="1" dirty="0"/>
              <a:t>167K</a:t>
            </a:r>
            <a:r>
              <a:rPr lang="en-US" sz="2400" dirty="0"/>
              <a:t> means the </a:t>
            </a:r>
            <a:r>
              <a:rPr lang="en-US" sz="2400" b="1" dirty="0"/>
              <a:t>52.89%</a:t>
            </a:r>
            <a:r>
              <a:rPr lang="en-US" sz="2400" dirty="0"/>
              <a:t> of number of people stay in </a:t>
            </a:r>
            <a:r>
              <a:rPr lang="en-US" sz="2400" b="1" dirty="0"/>
              <a:t>city hotel</a:t>
            </a:r>
            <a:r>
              <a:rPr lang="en-US" sz="2400" dirty="0"/>
              <a:t> and remaining </a:t>
            </a:r>
            <a:r>
              <a:rPr lang="en-US" sz="2400" b="1" dirty="0"/>
              <a:t>149K</a:t>
            </a:r>
            <a:r>
              <a:rPr lang="en-US" sz="2400" dirty="0"/>
              <a:t> i.e. </a:t>
            </a:r>
            <a:r>
              <a:rPr lang="en-US" sz="2400" b="1" dirty="0"/>
              <a:t>47.11% </a:t>
            </a:r>
            <a:r>
              <a:rPr lang="en-US" sz="2400" dirty="0"/>
              <a:t>stay in resort hotel </a:t>
            </a:r>
          </a:p>
          <a:p>
            <a:endParaRPr lang="en-US" sz="2400" dirty="0"/>
          </a:p>
          <a:p>
            <a:r>
              <a:rPr lang="en-IN" sz="2400" dirty="0"/>
              <a:t>The</a:t>
            </a:r>
            <a:r>
              <a:rPr lang="en-IN" sz="2400" b="1" dirty="0"/>
              <a:t> difference </a:t>
            </a:r>
            <a:r>
              <a:rPr lang="en-IN" sz="2400" dirty="0"/>
              <a:t>is approximately </a:t>
            </a:r>
            <a:r>
              <a:rPr lang="en-IN" sz="2400" b="1" dirty="0"/>
              <a:t>only 5% </a:t>
            </a:r>
            <a:r>
              <a:rPr lang="en-IN" sz="2400" dirty="0"/>
              <a:t>so here we can attract guest by providing best services.</a:t>
            </a:r>
            <a:endParaRPr lang="en-US" sz="2400" dirty="0"/>
          </a:p>
        </p:txBody>
      </p:sp>
    </p:spTree>
    <p:extLst>
      <p:ext uri="{BB962C8B-B14F-4D97-AF65-F5344CB8AC3E}">
        <p14:creationId xmlns:p14="http://schemas.microsoft.com/office/powerpoint/2010/main" val="3665995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048409-45AB-7A63-EE0C-4E576D523F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9901" y="3193119"/>
            <a:ext cx="6601746" cy="3067478"/>
          </a:xfrm>
          <a:prstGeom prst="rect">
            <a:avLst/>
          </a:prstGeom>
        </p:spPr>
      </p:pic>
      <p:sp>
        <p:nvSpPr>
          <p:cNvPr id="6" name="TextBox 5">
            <a:extLst>
              <a:ext uri="{FF2B5EF4-FFF2-40B4-BE49-F238E27FC236}">
                <a16:creationId xmlns:a16="http://schemas.microsoft.com/office/drawing/2014/main" id="{C3C0EA2B-0D41-5715-EEF4-BF1E8DB3E33E}"/>
              </a:ext>
            </a:extLst>
          </p:cNvPr>
          <p:cNvSpPr txBox="1"/>
          <p:nvPr/>
        </p:nvSpPr>
        <p:spPr>
          <a:xfrm>
            <a:off x="917165" y="751344"/>
            <a:ext cx="7885471" cy="2677656"/>
          </a:xfrm>
          <a:prstGeom prst="rect">
            <a:avLst/>
          </a:prstGeom>
          <a:noFill/>
        </p:spPr>
        <p:txBody>
          <a:bodyPr wrap="square" rtlCol="0">
            <a:spAutoFit/>
          </a:bodyPr>
          <a:lstStyle/>
          <a:p>
            <a:r>
              <a:rPr lang="en-US" sz="2400" b="1" dirty="0"/>
              <a:t>Ribbon chart</a:t>
            </a:r>
            <a:r>
              <a:rPr lang="en-US" sz="2400" dirty="0"/>
              <a:t> showing, The market segment occupied with the </a:t>
            </a:r>
            <a:r>
              <a:rPr lang="en-US" sz="2400" b="1" dirty="0"/>
              <a:t>city hotel 35K and 17K by resort hotel for online TA </a:t>
            </a:r>
          </a:p>
          <a:p>
            <a:endParaRPr lang="en-US" sz="2400" dirty="0"/>
          </a:p>
          <a:p>
            <a:r>
              <a:rPr lang="en-US" sz="2400" dirty="0"/>
              <a:t>And </a:t>
            </a:r>
            <a:r>
              <a:rPr lang="en-US" sz="2400" b="1" dirty="0"/>
              <a:t>offline TA/TO 7K by both city and resort hotel </a:t>
            </a:r>
          </a:p>
          <a:p>
            <a:endParaRPr lang="en-IN" sz="2400" b="1" dirty="0"/>
          </a:p>
          <a:p>
            <a:r>
              <a:rPr lang="en-IN" sz="2400" b="1" dirty="0"/>
              <a:t>Direct booking </a:t>
            </a:r>
            <a:r>
              <a:rPr lang="en-IN" sz="2400" dirty="0"/>
              <a:t>by </a:t>
            </a:r>
            <a:r>
              <a:rPr lang="en-IN" sz="2400" b="1" dirty="0"/>
              <a:t>both hotels</a:t>
            </a:r>
            <a:r>
              <a:rPr lang="en-IN" sz="2400" dirty="0"/>
              <a:t> is </a:t>
            </a:r>
            <a:r>
              <a:rPr lang="en-IN" sz="2400" b="1" dirty="0"/>
              <a:t>6K</a:t>
            </a:r>
            <a:r>
              <a:rPr lang="en-IN" sz="2400" dirty="0"/>
              <a:t> </a:t>
            </a:r>
          </a:p>
          <a:p>
            <a:r>
              <a:rPr lang="en-US" sz="2400" dirty="0"/>
              <a:t>Overall online TA preferable.</a:t>
            </a:r>
            <a:endParaRPr lang="en-IN" sz="2400" dirty="0"/>
          </a:p>
        </p:txBody>
      </p:sp>
    </p:spTree>
    <p:extLst>
      <p:ext uri="{BB962C8B-B14F-4D97-AF65-F5344CB8AC3E}">
        <p14:creationId xmlns:p14="http://schemas.microsoft.com/office/powerpoint/2010/main" val="15492897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6EE846-AFF7-291D-3704-2298BDFA0A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9174" y="3233238"/>
            <a:ext cx="7393857" cy="2941422"/>
          </a:xfrm>
          <a:prstGeom prst="rect">
            <a:avLst/>
          </a:prstGeom>
        </p:spPr>
      </p:pic>
      <p:sp>
        <p:nvSpPr>
          <p:cNvPr id="2" name="TextBox 1">
            <a:extLst>
              <a:ext uri="{FF2B5EF4-FFF2-40B4-BE49-F238E27FC236}">
                <a16:creationId xmlns:a16="http://schemas.microsoft.com/office/drawing/2014/main" id="{D8A641BF-86E3-EC9D-ABFC-2784AFFF3BE3}"/>
              </a:ext>
            </a:extLst>
          </p:cNvPr>
          <p:cNvSpPr txBox="1"/>
          <p:nvPr/>
        </p:nvSpPr>
        <p:spPr>
          <a:xfrm>
            <a:off x="1740309" y="924231"/>
            <a:ext cx="8711381" cy="2677656"/>
          </a:xfrm>
          <a:prstGeom prst="rect">
            <a:avLst/>
          </a:prstGeom>
          <a:noFill/>
        </p:spPr>
        <p:txBody>
          <a:bodyPr wrap="square" rtlCol="0">
            <a:spAutoFit/>
          </a:bodyPr>
          <a:lstStyle/>
          <a:p>
            <a:r>
              <a:rPr lang="en-US" sz="2400" b="1" dirty="0"/>
              <a:t>Stacked area chart </a:t>
            </a:r>
            <a:r>
              <a:rPr lang="en-US" sz="2400" dirty="0"/>
              <a:t>representing the monthly booking by guest in hotels</a:t>
            </a:r>
          </a:p>
          <a:p>
            <a:r>
              <a:rPr lang="en-US" sz="2400" dirty="0"/>
              <a:t>The </a:t>
            </a:r>
            <a:r>
              <a:rPr lang="en-US" sz="2400" b="1" dirty="0"/>
              <a:t>maximum booking in the august month is 11.2K </a:t>
            </a:r>
          </a:p>
          <a:p>
            <a:r>
              <a:rPr lang="en-US" sz="2400" dirty="0"/>
              <a:t>AND  </a:t>
            </a:r>
            <a:r>
              <a:rPr lang="en-US" sz="2400" b="1" dirty="0"/>
              <a:t>minimum booking in month of January </a:t>
            </a:r>
          </a:p>
          <a:p>
            <a:endParaRPr lang="en-US" sz="2400" dirty="0"/>
          </a:p>
          <a:p>
            <a:r>
              <a:rPr lang="en-US" sz="2400" dirty="0"/>
              <a:t>The chart tells us that </a:t>
            </a:r>
            <a:r>
              <a:rPr lang="en-US" sz="2400" b="1" dirty="0"/>
              <a:t>trend of booking is July and august is peak period </a:t>
            </a:r>
            <a:endParaRPr lang="en-IN" sz="2400" b="1" dirty="0"/>
          </a:p>
        </p:txBody>
      </p:sp>
    </p:spTree>
    <p:extLst>
      <p:ext uri="{BB962C8B-B14F-4D97-AF65-F5344CB8AC3E}">
        <p14:creationId xmlns:p14="http://schemas.microsoft.com/office/powerpoint/2010/main" val="8912907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AA9A82-656F-4E3E-F602-E99B10B0A1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2555" y="3429000"/>
            <a:ext cx="4719485" cy="2676899"/>
          </a:xfrm>
          <a:prstGeom prst="rect">
            <a:avLst/>
          </a:prstGeom>
        </p:spPr>
      </p:pic>
      <p:pic>
        <p:nvPicPr>
          <p:cNvPr id="4" name="Picture 3">
            <a:extLst>
              <a:ext uri="{FF2B5EF4-FFF2-40B4-BE49-F238E27FC236}">
                <a16:creationId xmlns:a16="http://schemas.microsoft.com/office/drawing/2014/main" id="{7364F198-CA25-9CF2-4215-6543563E85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0195" y="3185652"/>
            <a:ext cx="5753903" cy="3166053"/>
          </a:xfrm>
          <a:prstGeom prst="rect">
            <a:avLst/>
          </a:prstGeom>
        </p:spPr>
      </p:pic>
      <p:sp>
        <p:nvSpPr>
          <p:cNvPr id="6" name="TextBox 5">
            <a:extLst>
              <a:ext uri="{FF2B5EF4-FFF2-40B4-BE49-F238E27FC236}">
                <a16:creationId xmlns:a16="http://schemas.microsoft.com/office/drawing/2014/main" id="{CFA0EB11-AA51-2AA5-5E7C-6A6C696CEA78}"/>
              </a:ext>
            </a:extLst>
          </p:cNvPr>
          <p:cNvSpPr txBox="1"/>
          <p:nvPr/>
        </p:nvSpPr>
        <p:spPr>
          <a:xfrm>
            <a:off x="1022555" y="1079091"/>
            <a:ext cx="10196052" cy="1477328"/>
          </a:xfrm>
          <a:prstGeom prst="rect">
            <a:avLst/>
          </a:prstGeom>
          <a:noFill/>
        </p:spPr>
        <p:txBody>
          <a:bodyPr wrap="square" rtlCol="0">
            <a:spAutoFit/>
          </a:bodyPr>
          <a:lstStyle/>
          <a:p>
            <a:r>
              <a:rPr lang="en-US" sz="2400" dirty="0"/>
              <a:t>The </a:t>
            </a:r>
            <a:r>
              <a:rPr lang="en-US" sz="2400" b="1" dirty="0"/>
              <a:t>area chart and line chart </a:t>
            </a:r>
            <a:r>
              <a:rPr lang="en-US" sz="2400" dirty="0"/>
              <a:t>having year and </a:t>
            </a:r>
            <a:r>
              <a:rPr lang="en-US" sz="2400" b="1" dirty="0"/>
              <a:t>maximum of total stay </a:t>
            </a:r>
          </a:p>
          <a:p>
            <a:r>
              <a:rPr lang="en-US" sz="2400" dirty="0"/>
              <a:t>The July 2016 showing </a:t>
            </a:r>
            <a:r>
              <a:rPr lang="en-US" sz="2400" b="1" dirty="0"/>
              <a:t>highest 69 </a:t>
            </a:r>
            <a:r>
              <a:rPr lang="en-US" sz="2400" dirty="0"/>
              <a:t>total stay by weekends nights and week nights together </a:t>
            </a:r>
          </a:p>
          <a:p>
            <a:endParaRPr lang="en-US" dirty="0"/>
          </a:p>
        </p:txBody>
      </p:sp>
    </p:spTree>
    <p:extLst>
      <p:ext uri="{BB962C8B-B14F-4D97-AF65-F5344CB8AC3E}">
        <p14:creationId xmlns:p14="http://schemas.microsoft.com/office/powerpoint/2010/main" val="8349484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1FF981-E369-33EB-66FD-01C76C4717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7174" y="1723000"/>
            <a:ext cx="5239481" cy="3667637"/>
          </a:xfrm>
          <a:prstGeom prst="rect">
            <a:avLst/>
          </a:prstGeom>
        </p:spPr>
      </p:pic>
      <p:sp>
        <p:nvSpPr>
          <p:cNvPr id="2" name="TextBox 1">
            <a:extLst>
              <a:ext uri="{FF2B5EF4-FFF2-40B4-BE49-F238E27FC236}">
                <a16:creationId xmlns:a16="http://schemas.microsoft.com/office/drawing/2014/main" id="{136AEE8F-4B5D-0A58-4810-805A3C9C2B38}"/>
              </a:ext>
            </a:extLst>
          </p:cNvPr>
          <p:cNvSpPr txBox="1"/>
          <p:nvPr/>
        </p:nvSpPr>
        <p:spPr>
          <a:xfrm>
            <a:off x="1190816" y="2274838"/>
            <a:ext cx="4905184" cy="2308324"/>
          </a:xfrm>
          <a:prstGeom prst="rect">
            <a:avLst/>
          </a:prstGeom>
          <a:noFill/>
        </p:spPr>
        <p:txBody>
          <a:bodyPr wrap="square" rtlCol="0">
            <a:spAutoFit/>
          </a:bodyPr>
          <a:lstStyle/>
          <a:p>
            <a:r>
              <a:rPr lang="en-US" sz="2400" dirty="0"/>
              <a:t>The guest visiting hotels has satisfaction level high representing in </a:t>
            </a:r>
            <a:r>
              <a:rPr lang="en-US" sz="2400" b="1" dirty="0"/>
              <a:t>stacked bar chart, the value is true.</a:t>
            </a:r>
          </a:p>
          <a:p>
            <a:endParaRPr lang="en-US" sz="2400" dirty="0"/>
          </a:p>
          <a:p>
            <a:r>
              <a:rPr lang="en-US" sz="2400" b="1" dirty="0"/>
              <a:t>Approximately 60K-70K</a:t>
            </a:r>
            <a:r>
              <a:rPr lang="en-IN" sz="2400" b="1" dirty="0"/>
              <a:t> </a:t>
            </a:r>
            <a:r>
              <a:rPr lang="en-IN" sz="2400" dirty="0"/>
              <a:t>by total count of booking ID </a:t>
            </a:r>
            <a:endParaRPr lang="en-US" sz="2400" dirty="0"/>
          </a:p>
        </p:txBody>
      </p:sp>
    </p:spTree>
    <p:extLst>
      <p:ext uri="{BB962C8B-B14F-4D97-AF65-F5344CB8AC3E}">
        <p14:creationId xmlns:p14="http://schemas.microsoft.com/office/powerpoint/2010/main" val="4271359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B5DB74-3205-698E-8933-7DA0A312EB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918" y="1707445"/>
            <a:ext cx="5840360" cy="4012868"/>
          </a:xfrm>
          <a:prstGeom prst="rect">
            <a:avLst/>
          </a:prstGeom>
        </p:spPr>
      </p:pic>
      <p:sp>
        <p:nvSpPr>
          <p:cNvPr id="2" name="TextBox 1">
            <a:extLst>
              <a:ext uri="{FF2B5EF4-FFF2-40B4-BE49-F238E27FC236}">
                <a16:creationId xmlns:a16="http://schemas.microsoft.com/office/drawing/2014/main" id="{CF51436F-0719-45EA-1AC1-CC1649201A17}"/>
              </a:ext>
            </a:extLst>
          </p:cNvPr>
          <p:cNvSpPr txBox="1"/>
          <p:nvPr/>
        </p:nvSpPr>
        <p:spPr>
          <a:xfrm>
            <a:off x="6705599" y="2074607"/>
            <a:ext cx="4513007" cy="3416320"/>
          </a:xfrm>
          <a:prstGeom prst="rect">
            <a:avLst/>
          </a:prstGeom>
          <a:noFill/>
        </p:spPr>
        <p:txBody>
          <a:bodyPr wrap="square" rtlCol="0">
            <a:spAutoFit/>
          </a:bodyPr>
          <a:lstStyle/>
          <a:p>
            <a:pPr marL="152400" lvl="0">
              <a:buClr>
                <a:schemeClr val="dk1"/>
              </a:buClr>
              <a:buSzPts val="1200"/>
            </a:pPr>
            <a:r>
              <a:rPr lang="en-US" sz="2400" dirty="0">
                <a:uFill>
                  <a:noFill/>
                </a:uFill>
              </a:rPr>
              <a:t>The Map shows from which country the maximum number of guests visit. </a:t>
            </a:r>
          </a:p>
          <a:p>
            <a:pPr marL="152400" lvl="0">
              <a:buClr>
                <a:schemeClr val="dk1"/>
              </a:buClr>
              <a:buSzPts val="1200"/>
            </a:pPr>
            <a:endParaRPr lang="en-US" sz="2400" dirty="0">
              <a:uFill>
                <a:noFill/>
              </a:uFill>
            </a:endParaRPr>
          </a:p>
          <a:p>
            <a:pPr marL="152400" lvl="0">
              <a:buClr>
                <a:schemeClr val="dk1"/>
              </a:buClr>
              <a:buSzPts val="1200"/>
            </a:pPr>
            <a:r>
              <a:rPr lang="en-US" sz="2400" dirty="0">
                <a:uFill>
                  <a:noFill/>
                </a:uFill>
              </a:rPr>
              <a:t>Based on the map, we can say that most guests visit from </a:t>
            </a:r>
            <a:r>
              <a:rPr lang="en-US" sz="2400" b="1" dirty="0">
                <a:uFill>
                  <a:noFill/>
                </a:uFill>
              </a:rPr>
              <a:t>Portugal, the UK and France, i.e., </a:t>
            </a:r>
            <a:r>
              <a:rPr lang="en-US" sz="2400" dirty="0">
                <a:uFill>
                  <a:noFill/>
                </a:uFill>
              </a:rPr>
              <a:t>approx. </a:t>
            </a:r>
            <a:r>
              <a:rPr lang="en-US" sz="2400" b="1" dirty="0">
                <a:uFill>
                  <a:noFill/>
                </a:uFill>
              </a:rPr>
              <a:t>27.45K, 10K and 9K </a:t>
            </a:r>
            <a:r>
              <a:rPr lang="en-US" sz="2400" dirty="0">
                <a:uFill>
                  <a:noFill/>
                </a:uFill>
              </a:rPr>
              <a:t>people respectively.</a:t>
            </a:r>
          </a:p>
        </p:txBody>
      </p:sp>
    </p:spTree>
    <p:extLst>
      <p:ext uri="{BB962C8B-B14F-4D97-AF65-F5344CB8AC3E}">
        <p14:creationId xmlns:p14="http://schemas.microsoft.com/office/powerpoint/2010/main" val="10874551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D8CE403-F19D-BB55-7252-02B715170B3F}"/>
              </a:ext>
            </a:extLst>
          </p:cNvPr>
          <p:cNvSpPr txBox="1"/>
          <p:nvPr/>
        </p:nvSpPr>
        <p:spPr>
          <a:xfrm>
            <a:off x="3313469" y="737419"/>
            <a:ext cx="6076337" cy="923330"/>
          </a:xfrm>
          <a:prstGeom prst="rect">
            <a:avLst/>
          </a:prstGeom>
          <a:noFill/>
        </p:spPr>
        <p:txBody>
          <a:bodyPr wrap="square" rtlCol="0">
            <a:spAutoFit/>
          </a:bodyPr>
          <a:lstStyle/>
          <a:p>
            <a:pPr algn="ctr"/>
            <a:r>
              <a:rPr lang="en-IN" sz="5400" b="1" dirty="0">
                <a:solidFill>
                  <a:srgbClr val="002060"/>
                </a:solidFill>
              </a:rPr>
              <a:t>Conclusion</a:t>
            </a:r>
          </a:p>
        </p:txBody>
      </p:sp>
      <p:sp>
        <p:nvSpPr>
          <p:cNvPr id="2" name="TextBox 1">
            <a:extLst>
              <a:ext uri="{FF2B5EF4-FFF2-40B4-BE49-F238E27FC236}">
                <a16:creationId xmlns:a16="http://schemas.microsoft.com/office/drawing/2014/main" id="{FE13E812-6B57-C0E6-D145-A23337028E9C}"/>
              </a:ext>
            </a:extLst>
          </p:cNvPr>
          <p:cNvSpPr txBox="1"/>
          <p:nvPr/>
        </p:nvSpPr>
        <p:spPr>
          <a:xfrm>
            <a:off x="3313469" y="2536723"/>
            <a:ext cx="7079224" cy="2197510"/>
          </a:xfrm>
          <a:prstGeom prst="rect">
            <a:avLst/>
          </a:prstGeom>
          <a:noFill/>
        </p:spPr>
        <p:txBody>
          <a:bodyPr wrap="square" rtlCol="0">
            <a:spAutoFit/>
          </a:bodyPr>
          <a:lstStyle/>
          <a:p>
            <a:endParaRPr lang="en-IN" dirty="0"/>
          </a:p>
        </p:txBody>
      </p:sp>
      <p:sp>
        <p:nvSpPr>
          <p:cNvPr id="3" name="TextBox 2">
            <a:extLst>
              <a:ext uri="{FF2B5EF4-FFF2-40B4-BE49-F238E27FC236}">
                <a16:creationId xmlns:a16="http://schemas.microsoft.com/office/drawing/2014/main" id="{D83A7D2C-1051-E289-D12F-1A608F1989C9}"/>
              </a:ext>
            </a:extLst>
          </p:cNvPr>
          <p:cNvSpPr txBox="1"/>
          <p:nvPr/>
        </p:nvSpPr>
        <p:spPr>
          <a:xfrm>
            <a:off x="1209369" y="1493601"/>
            <a:ext cx="10215716" cy="4985980"/>
          </a:xfrm>
          <a:prstGeom prst="rect">
            <a:avLst/>
          </a:prstGeom>
          <a:noFill/>
        </p:spPr>
        <p:txBody>
          <a:bodyPr wrap="square" rtlCol="0">
            <a:spAutoFit/>
          </a:bodyPr>
          <a:lstStyle/>
          <a:p>
            <a:pPr marL="438150" lvl="0" indent="-285750">
              <a:buClr>
                <a:schemeClr val="dk1"/>
              </a:buClr>
              <a:buSzPts val="1200"/>
              <a:buFont typeface="Wingdings" panose="05000000000000000000" pitchFamily="2" charset="2"/>
              <a:buChar char="q"/>
            </a:pPr>
            <a:r>
              <a:rPr lang="en-US" sz="2000" b="1" dirty="0">
                <a:uFill>
                  <a:noFill/>
                </a:uFill>
              </a:rPr>
              <a:t>City Hotels </a:t>
            </a:r>
            <a:r>
              <a:rPr lang="en-US" sz="2000" dirty="0">
                <a:uFill>
                  <a:noFill/>
                </a:uFill>
              </a:rPr>
              <a:t>has a higher overall </a:t>
            </a:r>
            <a:r>
              <a:rPr lang="en-US" sz="2000" b="1" dirty="0">
                <a:uFill>
                  <a:noFill/>
                </a:uFill>
              </a:rPr>
              <a:t>booking rate </a:t>
            </a:r>
            <a:r>
              <a:rPr lang="en-US" sz="2000" dirty="0">
                <a:uFill>
                  <a:noFill/>
                </a:uFill>
              </a:rPr>
              <a:t>than </a:t>
            </a:r>
            <a:r>
              <a:rPr lang="en-US" sz="2000" b="1" dirty="0">
                <a:uFill>
                  <a:noFill/>
                </a:uFill>
              </a:rPr>
              <a:t>Resort Hotels</a:t>
            </a:r>
            <a:r>
              <a:rPr lang="en-US" sz="2000" dirty="0">
                <a:uFill>
                  <a:noFill/>
                </a:uFill>
              </a:rPr>
              <a:t>. To improve this, Resort Hotels should implement best services.</a:t>
            </a:r>
          </a:p>
          <a:p>
            <a:pPr marL="457200" lvl="0" indent="-304800">
              <a:buClr>
                <a:schemeClr val="dk1"/>
              </a:buClr>
              <a:buSzPts val="1200"/>
              <a:buFont typeface="Wingdings" panose="05000000000000000000" pitchFamily="2" charset="2"/>
              <a:buChar char="q"/>
            </a:pPr>
            <a:endParaRPr lang="en-US" sz="2000" dirty="0">
              <a:uFill>
                <a:noFill/>
              </a:uFill>
            </a:endParaRPr>
          </a:p>
          <a:p>
            <a:pPr marL="438150" lvl="0" indent="-285750">
              <a:buClr>
                <a:schemeClr val="dk1"/>
              </a:buClr>
              <a:buSzPts val="1200"/>
              <a:buFont typeface="Wingdings" panose="05000000000000000000" pitchFamily="2" charset="2"/>
              <a:buChar char="q"/>
            </a:pPr>
            <a:r>
              <a:rPr lang="en-US" sz="2000" dirty="0">
                <a:uFill>
                  <a:noFill/>
                </a:uFill>
              </a:rPr>
              <a:t>The City Hotel has a higher </a:t>
            </a:r>
            <a:r>
              <a:rPr lang="en-US" sz="2000" b="1" dirty="0">
                <a:uFill>
                  <a:noFill/>
                </a:uFill>
              </a:rPr>
              <a:t>rate of cancellations </a:t>
            </a:r>
            <a:r>
              <a:rPr lang="en-US" sz="2000" dirty="0">
                <a:uFill>
                  <a:noFill/>
                </a:uFill>
              </a:rPr>
              <a:t>than Resort Hotels. By implementing </a:t>
            </a:r>
            <a:r>
              <a:rPr lang="en-US" sz="2000" b="1" dirty="0">
                <a:uFill>
                  <a:noFill/>
                </a:uFill>
              </a:rPr>
              <a:t>focused strategies could</a:t>
            </a:r>
            <a:r>
              <a:rPr lang="en-US" sz="2000" dirty="0">
                <a:uFill>
                  <a:noFill/>
                </a:uFill>
              </a:rPr>
              <a:t> </a:t>
            </a:r>
            <a:r>
              <a:rPr lang="en-US" sz="2000" b="1" dirty="0">
                <a:uFill>
                  <a:noFill/>
                </a:uFill>
              </a:rPr>
              <a:t>retain guests</a:t>
            </a:r>
            <a:r>
              <a:rPr lang="en-US" sz="2000" dirty="0">
                <a:uFill>
                  <a:noFill/>
                </a:uFill>
              </a:rPr>
              <a:t>,.</a:t>
            </a:r>
          </a:p>
          <a:p>
            <a:pPr marL="457200" lvl="0" indent="-304800">
              <a:buClr>
                <a:schemeClr val="dk1"/>
              </a:buClr>
              <a:buSzPts val="1200"/>
              <a:buFont typeface="Wingdings" panose="05000000000000000000" pitchFamily="2" charset="2"/>
              <a:buChar char="q"/>
            </a:pPr>
            <a:endParaRPr lang="en-US" sz="2000" dirty="0">
              <a:uFill>
                <a:noFill/>
              </a:uFill>
            </a:endParaRPr>
          </a:p>
          <a:p>
            <a:pPr marL="438150" lvl="0" indent="-285750">
              <a:buClr>
                <a:schemeClr val="dk1"/>
              </a:buClr>
              <a:buSzPts val="1200"/>
              <a:buFont typeface="Wingdings" panose="05000000000000000000" pitchFamily="2" charset="2"/>
              <a:buChar char="q"/>
            </a:pPr>
            <a:r>
              <a:rPr lang="en-US" sz="2000" b="1" dirty="0">
                <a:uFill>
                  <a:noFill/>
                </a:uFill>
              </a:rPr>
              <a:t>August</a:t>
            </a:r>
            <a:r>
              <a:rPr lang="en-US" sz="2000" dirty="0">
                <a:uFill>
                  <a:noFill/>
                </a:uFill>
              </a:rPr>
              <a:t> is one of the peak months for bookings. Hotels should </a:t>
            </a:r>
            <a:r>
              <a:rPr lang="en-US" sz="2000" b="1" dirty="0">
                <a:uFill>
                  <a:noFill/>
                </a:uFill>
              </a:rPr>
              <a:t>manage</a:t>
            </a:r>
            <a:r>
              <a:rPr lang="en-US" sz="2000" dirty="0">
                <a:uFill>
                  <a:noFill/>
                </a:uFill>
              </a:rPr>
              <a:t> their </a:t>
            </a:r>
            <a:r>
              <a:rPr lang="en-US" sz="2000" b="1" dirty="0">
                <a:uFill>
                  <a:noFill/>
                </a:uFill>
              </a:rPr>
              <a:t>resources</a:t>
            </a:r>
            <a:r>
              <a:rPr lang="en-US" sz="2000" dirty="0">
                <a:uFill>
                  <a:noFill/>
                </a:uFill>
              </a:rPr>
              <a:t> during these months.</a:t>
            </a:r>
          </a:p>
          <a:p>
            <a:pPr marL="457200" lvl="0" indent="-304800">
              <a:buClr>
                <a:schemeClr val="dk1"/>
              </a:buClr>
              <a:buSzPts val="1200"/>
              <a:buFont typeface="Wingdings" panose="05000000000000000000" pitchFamily="2" charset="2"/>
              <a:buChar char="q"/>
            </a:pPr>
            <a:endParaRPr lang="en-US" sz="2000" dirty="0">
              <a:uFill>
                <a:noFill/>
              </a:uFill>
            </a:endParaRPr>
          </a:p>
          <a:p>
            <a:pPr marL="438150" lvl="0" indent="-285750">
              <a:buClr>
                <a:schemeClr val="dk1"/>
              </a:buClr>
              <a:buSzPts val="1200"/>
              <a:buFont typeface="Wingdings" panose="05000000000000000000" pitchFamily="2" charset="2"/>
              <a:buChar char="q"/>
            </a:pPr>
            <a:r>
              <a:rPr lang="en-US" sz="2000" dirty="0">
                <a:uFill>
                  <a:noFill/>
                </a:uFill>
              </a:rPr>
              <a:t>By promoting </a:t>
            </a:r>
            <a:r>
              <a:rPr lang="en-US" sz="2000" b="1" dirty="0">
                <a:uFill>
                  <a:noFill/>
                </a:uFill>
              </a:rPr>
              <a:t>early-bird specials</a:t>
            </a:r>
            <a:r>
              <a:rPr lang="en-US" sz="2000" dirty="0">
                <a:uFill>
                  <a:noFill/>
                </a:uFill>
              </a:rPr>
              <a:t>, hotels can encourage reservations well in advanced.</a:t>
            </a:r>
          </a:p>
          <a:p>
            <a:pPr marL="438150" lvl="0" indent="-285750">
              <a:buClr>
                <a:schemeClr val="dk1"/>
              </a:buClr>
              <a:buSzPts val="1200"/>
              <a:buFont typeface="Wingdings" panose="05000000000000000000" pitchFamily="2" charset="2"/>
              <a:buChar char="q"/>
            </a:pPr>
            <a:endParaRPr lang="en-US" sz="2000" dirty="0">
              <a:uFill>
                <a:noFill/>
              </a:uFill>
            </a:endParaRPr>
          </a:p>
          <a:p>
            <a:pPr marL="438150" lvl="0" indent="-285750">
              <a:buClr>
                <a:schemeClr val="dk1"/>
              </a:buClr>
              <a:buSzPts val="1200"/>
              <a:buFont typeface="Wingdings" panose="05000000000000000000" pitchFamily="2" charset="2"/>
              <a:buChar char="q"/>
            </a:pPr>
            <a:r>
              <a:rPr lang="en-US" sz="2000" dirty="0">
                <a:uFill>
                  <a:noFill/>
                </a:uFill>
              </a:rPr>
              <a:t>Focusing on </a:t>
            </a:r>
            <a:r>
              <a:rPr lang="en-US" sz="2000" b="1" dirty="0">
                <a:uFill>
                  <a:noFill/>
                </a:uFill>
              </a:rPr>
              <a:t>‘BB’ </a:t>
            </a:r>
            <a:r>
              <a:rPr lang="en-US" sz="2000" dirty="0">
                <a:uFill>
                  <a:noFill/>
                </a:uFill>
              </a:rPr>
              <a:t>as the preferred </a:t>
            </a:r>
            <a:r>
              <a:rPr lang="en-US" sz="2000" b="1" dirty="0">
                <a:uFill>
                  <a:noFill/>
                </a:uFill>
              </a:rPr>
              <a:t>meal choice</a:t>
            </a:r>
            <a:r>
              <a:rPr lang="en-US" sz="2000" dirty="0">
                <a:uFill>
                  <a:noFill/>
                </a:uFill>
              </a:rPr>
              <a:t> also survey the meal choices requirements.</a:t>
            </a:r>
          </a:p>
          <a:p>
            <a:pPr marL="438150" lvl="0" indent="-285750">
              <a:buClr>
                <a:schemeClr val="dk1"/>
              </a:buClr>
              <a:buSzPts val="1200"/>
              <a:buFont typeface="Wingdings" panose="05000000000000000000" pitchFamily="2" charset="2"/>
              <a:buChar char="q"/>
            </a:pPr>
            <a:endParaRPr lang="en-US" sz="2000" dirty="0">
              <a:uFill>
                <a:noFill/>
              </a:uFill>
            </a:endParaRPr>
          </a:p>
          <a:p>
            <a:pPr marL="438150" lvl="0" indent="-285750">
              <a:buClr>
                <a:schemeClr val="dk1"/>
              </a:buClr>
              <a:buSzPts val="1200"/>
              <a:buFont typeface="Wingdings" panose="05000000000000000000" pitchFamily="2" charset="2"/>
              <a:buChar char="q"/>
            </a:pPr>
            <a:r>
              <a:rPr lang="en-US" sz="2000" dirty="0">
                <a:uFill>
                  <a:noFill/>
                </a:uFill>
              </a:rPr>
              <a:t>The </a:t>
            </a:r>
            <a:r>
              <a:rPr lang="en-US" sz="2000" b="1" dirty="0">
                <a:uFill>
                  <a:noFill/>
                </a:uFill>
              </a:rPr>
              <a:t>low rate </a:t>
            </a:r>
            <a:r>
              <a:rPr lang="en-US" sz="2000" dirty="0">
                <a:uFill>
                  <a:noFill/>
                </a:uFill>
              </a:rPr>
              <a:t>of returning guests highlights the opportunity for implementing better hospitality</a:t>
            </a:r>
            <a:r>
              <a:rPr lang="en-US" sz="2000" b="1" dirty="0">
                <a:uFill>
                  <a:noFill/>
                </a:uFill>
              </a:rPr>
              <a:t> </a:t>
            </a:r>
            <a:r>
              <a:rPr lang="en-US" sz="2000" dirty="0">
                <a:uFill>
                  <a:noFill/>
                </a:uFill>
              </a:rPr>
              <a:t>to increase the number of </a:t>
            </a:r>
            <a:r>
              <a:rPr lang="en-US" sz="2000" b="1" dirty="0">
                <a:uFill>
                  <a:noFill/>
                </a:uFill>
              </a:rPr>
              <a:t>repeat stays</a:t>
            </a:r>
            <a:r>
              <a:rPr lang="en-US" sz="2000" dirty="0">
                <a:uFill>
                  <a:noFill/>
                </a:uFill>
              </a:rPr>
              <a:t>.</a:t>
            </a:r>
          </a:p>
          <a:p>
            <a:pPr marL="152400" lvl="0">
              <a:buClr>
                <a:schemeClr val="dk1"/>
              </a:buClr>
              <a:buSzPts val="1200"/>
            </a:pPr>
            <a:endParaRPr lang="en-US" dirty="0">
              <a:uFill>
                <a:noFill/>
              </a:uFill>
            </a:endParaRPr>
          </a:p>
        </p:txBody>
      </p:sp>
    </p:spTree>
    <p:extLst>
      <p:ext uri="{BB962C8B-B14F-4D97-AF65-F5344CB8AC3E}">
        <p14:creationId xmlns:p14="http://schemas.microsoft.com/office/powerpoint/2010/main" val="1168879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8E5961-E128-7360-7A2A-7A4855683D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7552" y="1529555"/>
            <a:ext cx="3831565" cy="3798890"/>
          </a:xfrm>
          <a:prstGeom prst="rect">
            <a:avLst/>
          </a:prstGeom>
        </p:spPr>
      </p:pic>
    </p:spTree>
    <p:extLst>
      <p:ext uri="{BB962C8B-B14F-4D97-AF65-F5344CB8AC3E}">
        <p14:creationId xmlns:p14="http://schemas.microsoft.com/office/powerpoint/2010/main" val="2917890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D5C03-7952-3205-4B93-7DBC528E27D9}"/>
              </a:ext>
            </a:extLst>
          </p:cNvPr>
          <p:cNvSpPr>
            <a:spLocks noGrp="1"/>
          </p:cNvSpPr>
          <p:nvPr>
            <p:ph type="title"/>
          </p:nvPr>
        </p:nvSpPr>
        <p:spPr/>
        <p:txBody>
          <a:bodyPr>
            <a:normAutofit/>
          </a:bodyPr>
          <a:lstStyle/>
          <a:p>
            <a:r>
              <a:rPr lang="en-US" sz="5400" b="1" dirty="0">
                <a:solidFill>
                  <a:srgbClr val="002060"/>
                </a:solidFill>
              </a:rPr>
              <a:t>Data Preparation</a:t>
            </a:r>
            <a:endParaRPr lang="en-IN" sz="5400" b="1" dirty="0">
              <a:solidFill>
                <a:srgbClr val="002060"/>
              </a:solidFill>
            </a:endParaRPr>
          </a:p>
        </p:txBody>
      </p:sp>
      <p:sp>
        <p:nvSpPr>
          <p:cNvPr id="3" name="Content Placeholder 2">
            <a:extLst>
              <a:ext uri="{FF2B5EF4-FFF2-40B4-BE49-F238E27FC236}">
                <a16:creationId xmlns:a16="http://schemas.microsoft.com/office/drawing/2014/main" id="{776C200E-6810-7901-C44A-776B6DBB33B7}"/>
              </a:ext>
            </a:extLst>
          </p:cNvPr>
          <p:cNvSpPr>
            <a:spLocks noGrp="1"/>
          </p:cNvSpPr>
          <p:nvPr>
            <p:ph idx="1"/>
          </p:nvPr>
        </p:nvSpPr>
        <p:spPr/>
        <p:txBody>
          <a:bodyPr/>
          <a:lstStyle/>
          <a:p>
            <a:pPr marL="0" lvl="0" indent="0" algn="just">
              <a:spcBef>
                <a:spcPts val="0"/>
              </a:spcBef>
              <a:spcAft>
                <a:spcPts val="0"/>
              </a:spcAft>
              <a:buNone/>
            </a:pPr>
            <a:r>
              <a:rPr lang="en-US" b="1" dirty="0"/>
              <a:t>      Cleaning</a:t>
            </a:r>
            <a:r>
              <a:rPr lang="en-US" dirty="0"/>
              <a:t>: </a:t>
            </a:r>
            <a:r>
              <a:rPr lang="en-US" sz="2800" dirty="0"/>
              <a:t>Remove Errors, Remove blank records and Remove Duplicates, to ensure data integrity. The data cleaning procedures, include further finding NULL values and Replace values for better data interpretation to ensure complete understanding of these steps in preparing high-quality data for analysis.</a:t>
            </a:r>
            <a:endParaRPr lang="en-IN" sz="2800" dirty="0"/>
          </a:p>
        </p:txBody>
      </p:sp>
    </p:spTree>
    <p:extLst>
      <p:ext uri="{BB962C8B-B14F-4D97-AF65-F5344CB8AC3E}">
        <p14:creationId xmlns:p14="http://schemas.microsoft.com/office/powerpoint/2010/main" val="1230530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6AF07-7DBE-445D-D2D1-EDD568E19518}"/>
              </a:ext>
            </a:extLst>
          </p:cNvPr>
          <p:cNvSpPr>
            <a:spLocks noGrp="1"/>
          </p:cNvSpPr>
          <p:nvPr>
            <p:ph type="title"/>
          </p:nvPr>
        </p:nvSpPr>
        <p:spPr/>
        <p:txBody>
          <a:bodyPr>
            <a:noAutofit/>
          </a:bodyPr>
          <a:lstStyle/>
          <a:p>
            <a:r>
              <a:rPr lang="en-US" sz="4800" b="1" dirty="0">
                <a:solidFill>
                  <a:srgbClr val="002060"/>
                </a:solidFill>
              </a:rPr>
              <a:t>Visualization and Reporting Overview </a:t>
            </a:r>
            <a:endParaRPr lang="en-IN" sz="4800" b="1" dirty="0">
              <a:solidFill>
                <a:srgbClr val="002060"/>
              </a:solidFill>
            </a:endParaRPr>
          </a:p>
        </p:txBody>
      </p:sp>
      <p:sp>
        <p:nvSpPr>
          <p:cNvPr id="3" name="Content Placeholder 2">
            <a:extLst>
              <a:ext uri="{FF2B5EF4-FFF2-40B4-BE49-F238E27FC236}">
                <a16:creationId xmlns:a16="http://schemas.microsoft.com/office/drawing/2014/main" id="{F40B8E49-DC54-3124-72BE-166FE86FEB7A}"/>
              </a:ext>
            </a:extLst>
          </p:cNvPr>
          <p:cNvSpPr>
            <a:spLocks noGrp="1"/>
          </p:cNvSpPr>
          <p:nvPr>
            <p:ph idx="1"/>
          </p:nvPr>
        </p:nvSpPr>
        <p:spPr/>
        <p:txBody>
          <a:bodyPr>
            <a:normAutofit lnSpcReduction="10000"/>
          </a:bodyPr>
          <a:lstStyle/>
          <a:p>
            <a:pPr marL="0" indent="0" algn="just">
              <a:buNone/>
            </a:pPr>
            <a:r>
              <a:rPr lang="en-US" sz="3000" dirty="0"/>
              <a:t>Introduction to the importance of visualization and reporting for  delivering  effective analysis to stakeholders.</a:t>
            </a:r>
            <a:r>
              <a:rPr lang="en-IN" sz="3000" dirty="0"/>
              <a:t>  The project delivers an interactive, visual reporting solution that transforms raw project data into actionable insights, utilizing tailored dashboards for tracking KPIs, monitoring timelines, and analysing resource allocation to support data-driven decision-making. </a:t>
            </a:r>
            <a:endParaRPr lang="en-US" sz="3000" dirty="0"/>
          </a:p>
          <a:p>
            <a:endParaRPr lang="en-IN" dirty="0"/>
          </a:p>
        </p:txBody>
      </p:sp>
    </p:spTree>
    <p:extLst>
      <p:ext uri="{BB962C8B-B14F-4D97-AF65-F5344CB8AC3E}">
        <p14:creationId xmlns:p14="http://schemas.microsoft.com/office/powerpoint/2010/main" val="906632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996-5705-DC2D-190B-E03D8DB42319}"/>
              </a:ext>
            </a:extLst>
          </p:cNvPr>
          <p:cNvSpPr>
            <a:spLocks noGrp="1"/>
          </p:cNvSpPr>
          <p:nvPr>
            <p:ph type="title"/>
          </p:nvPr>
        </p:nvSpPr>
        <p:spPr/>
        <p:txBody>
          <a:bodyPr>
            <a:normAutofit/>
          </a:bodyPr>
          <a:lstStyle/>
          <a:p>
            <a:r>
              <a:rPr lang="en-US" sz="5400" b="1" dirty="0">
                <a:solidFill>
                  <a:srgbClr val="002060"/>
                </a:solidFill>
              </a:rPr>
              <a:t>Comparative Analysis</a:t>
            </a:r>
            <a:endParaRPr lang="en-IN" sz="5400" b="1" dirty="0">
              <a:solidFill>
                <a:srgbClr val="002060"/>
              </a:solidFill>
            </a:endParaRPr>
          </a:p>
        </p:txBody>
      </p:sp>
      <p:sp>
        <p:nvSpPr>
          <p:cNvPr id="3" name="Content Placeholder 2">
            <a:extLst>
              <a:ext uri="{FF2B5EF4-FFF2-40B4-BE49-F238E27FC236}">
                <a16:creationId xmlns:a16="http://schemas.microsoft.com/office/drawing/2014/main" id="{EC1F4690-469E-CEE9-1C6F-7A58EDC2B6EC}"/>
              </a:ext>
            </a:extLst>
          </p:cNvPr>
          <p:cNvSpPr>
            <a:spLocks noGrp="1"/>
          </p:cNvSpPr>
          <p:nvPr>
            <p:ph idx="1"/>
          </p:nvPr>
        </p:nvSpPr>
        <p:spPr>
          <a:xfrm>
            <a:off x="1374059" y="2556932"/>
            <a:ext cx="9601196" cy="3318936"/>
          </a:xfrm>
        </p:spPr>
        <p:txBody>
          <a:bodyPr>
            <a:noAutofit/>
          </a:bodyPr>
          <a:lstStyle/>
          <a:p>
            <a:pPr marL="0" lvl="0" indent="0" algn="just">
              <a:spcBef>
                <a:spcPts val="0"/>
              </a:spcBef>
              <a:spcAft>
                <a:spcPts val="0"/>
              </a:spcAft>
              <a:buNone/>
            </a:pPr>
            <a:r>
              <a:rPr lang="en-US" b="1" dirty="0"/>
              <a:t>Explore our comparative analysis of City Hotel and Resort Hotel</a:t>
            </a:r>
            <a:r>
              <a:rPr lang="en-US" dirty="0"/>
              <a:t>. </a:t>
            </a:r>
          </a:p>
          <a:p>
            <a:pPr marL="0" lvl="0" indent="0" algn="just">
              <a:spcBef>
                <a:spcPts val="0"/>
              </a:spcBef>
              <a:spcAft>
                <a:spcPts val="0"/>
              </a:spcAft>
              <a:buNone/>
            </a:pPr>
            <a:r>
              <a:rPr lang="en-US" dirty="0"/>
              <a:t>Discover key strengths, weaknesses, and strategies of this his report presents a comparative analysis of booking patterns between city hotels and resort hotels. The objective is to provide clear insights into customer demand, seasonality, and occupancy trends across both hotel types. By analyzing key booking metrics, this dashboard helps stakeholders understand performance differences and supports data-driven decisions to optimize pricing, marketing strategies, and resource planning. And future opportunities for both Hotel</a:t>
            </a:r>
            <a:endParaRPr lang="en-IN" dirty="0"/>
          </a:p>
        </p:txBody>
      </p:sp>
    </p:spTree>
    <p:extLst>
      <p:ext uri="{BB962C8B-B14F-4D97-AF65-F5344CB8AC3E}">
        <p14:creationId xmlns:p14="http://schemas.microsoft.com/office/powerpoint/2010/main" val="2100187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BF9D6-E553-EAA9-A0E6-DF896BC25AB1}"/>
              </a:ext>
            </a:extLst>
          </p:cNvPr>
          <p:cNvSpPr>
            <a:spLocks noGrp="1"/>
          </p:cNvSpPr>
          <p:nvPr>
            <p:ph type="title"/>
          </p:nvPr>
        </p:nvSpPr>
        <p:spPr/>
        <p:txBody>
          <a:bodyPr>
            <a:normAutofit/>
          </a:bodyPr>
          <a:lstStyle/>
          <a:p>
            <a:r>
              <a:rPr lang="en-US" sz="5400" b="1" dirty="0">
                <a:solidFill>
                  <a:srgbClr val="002060"/>
                </a:solidFill>
              </a:rPr>
              <a:t>Expected Outcomes </a:t>
            </a:r>
            <a:endParaRPr lang="en-IN" sz="5400" b="1" dirty="0">
              <a:solidFill>
                <a:srgbClr val="002060"/>
              </a:solidFill>
            </a:endParaRPr>
          </a:p>
        </p:txBody>
      </p:sp>
      <p:sp>
        <p:nvSpPr>
          <p:cNvPr id="3" name="Content Placeholder 2">
            <a:extLst>
              <a:ext uri="{FF2B5EF4-FFF2-40B4-BE49-F238E27FC236}">
                <a16:creationId xmlns:a16="http://schemas.microsoft.com/office/drawing/2014/main" id="{EC12A9EA-3871-5C2E-BFFE-D15B8946347D}"/>
              </a:ext>
            </a:extLst>
          </p:cNvPr>
          <p:cNvSpPr>
            <a:spLocks noGrp="1"/>
          </p:cNvSpPr>
          <p:nvPr>
            <p:ph idx="1"/>
          </p:nvPr>
        </p:nvSpPr>
        <p:spPr/>
        <p:txBody>
          <a:bodyPr/>
          <a:lstStyle/>
          <a:p>
            <a:pPr marL="0" indent="0">
              <a:buNone/>
            </a:pPr>
            <a:r>
              <a:rPr lang="en-CA" b="1" dirty="0"/>
              <a:t>1.Improved Decision-Making</a:t>
            </a:r>
          </a:p>
          <a:p>
            <a:pPr marL="0" indent="0">
              <a:buNone/>
            </a:pPr>
            <a:r>
              <a:rPr lang="en-US" dirty="0"/>
              <a:t>The project aims to assist hotels in making more informed choices to enhance guest experiences. </a:t>
            </a:r>
          </a:p>
          <a:p>
            <a:pPr marL="0" indent="0">
              <a:buNone/>
            </a:pPr>
            <a:r>
              <a:rPr lang="en-IN" b="1" dirty="0"/>
              <a:t>2.</a:t>
            </a:r>
            <a:r>
              <a:rPr lang="en-CA" b="1" dirty="0"/>
              <a:t> Decreased Cancellations</a:t>
            </a:r>
          </a:p>
          <a:p>
            <a:pPr marL="0" indent="0">
              <a:buNone/>
            </a:pPr>
            <a:r>
              <a:rPr lang="en-US" dirty="0"/>
              <a:t>It will identify the reasons behind guest cancellations and work towards minimizing them</a:t>
            </a:r>
            <a:endParaRPr lang="en-IN" dirty="0"/>
          </a:p>
        </p:txBody>
      </p:sp>
    </p:spTree>
    <p:extLst>
      <p:ext uri="{BB962C8B-B14F-4D97-AF65-F5344CB8AC3E}">
        <p14:creationId xmlns:p14="http://schemas.microsoft.com/office/powerpoint/2010/main" val="3191303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0BC1A0-ECF8-C592-01D4-D518D2EBECB2}"/>
              </a:ext>
            </a:extLst>
          </p:cNvPr>
          <p:cNvSpPr txBox="1"/>
          <p:nvPr/>
        </p:nvSpPr>
        <p:spPr>
          <a:xfrm>
            <a:off x="953729" y="1258529"/>
            <a:ext cx="10373031" cy="4524315"/>
          </a:xfrm>
          <a:prstGeom prst="rect">
            <a:avLst/>
          </a:prstGeom>
          <a:noFill/>
        </p:spPr>
        <p:txBody>
          <a:bodyPr wrap="square" rtlCol="0">
            <a:spAutoFit/>
          </a:bodyPr>
          <a:lstStyle/>
          <a:p>
            <a:r>
              <a:rPr lang="en-US" sz="2400" b="1" dirty="0"/>
              <a:t>3.</a:t>
            </a:r>
            <a:r>
              <a:rPr lang="en-CA" sz="2400" b="1" dirty="0"/>
              <a:t> Strategic Positioning</a:t>
            </a:r>
          </a:p>
          <a:p>
            <a:r>
              <a:rPr lang="en-US" sz="2400" dirty="0"/>
              <a:t>Analyzing the project will give hotels insights into their position compared to competitors, enabling them to position themselves in the market strategically. </a:t>
            </a:r>
          </a:p>
          <a:p>
            <a:endParaRPr lang="en-US" sz="2400" dirty="0"/>
          </a:p>
          <a:p>
            <a:r>
              <a:rPr lang="en-IN" sz="2400" b="1" dirty="0"/>
              <a:t>4.</a:t>
            </a:r>
            <a:r>
              <a:rPr lang="en-CA" sz="2400" b="1" dirty="0"/>
              <a:t> Long-Term Strategy:</a:t>
            </a:r>
          </a:p>
          <a:p>
            <a:r>
              <a:rPr lang="en-US" sz="2400" dirty="0"/>
              <a:t>This initiative will assist hotels in developing a long-term strategy by identifying trends and opportunities for growth in the future</a:t>
            </a:r>
          </a:p>
          <a:p>
            <a:endParaRPr lang="en-US" sz="2400" dirty="0"/>
          </a:p>
          <a:p>
            <a:r>
              <a:rPr lang="en-US" sz="2400" b="1" dirty="0"/>
              <a:t>5. Improved Operational Planning :</a:t>
            </a:r>
          </a:p>
          <a:p>
            <a:r>
              <a:rPr lang="en-US" sz="2400" dirty="0"/>
              <a:t>This will helps for better understanding of resources allocation  and track the demand supply patterns.</a:t>
            </a:r>
          </a:p>
          <a:p>
            <a:endParaRPr lang="en-IN" sz="2400" b="1" dirty="0"/>
          </a:p>
        </p:txBody>
      </p:sp>
    </p:spTree>
    <p:extLst>
      <p:ext uri="{BB962C8B-B14F-4D97-AF65-F5344CB8AC3E}">
        <p14:creationId xmlns:p14="http://schemas.microsoft.com/office/powerpoint/2010/main" val="686562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74D3A-781D-FC94-ED23-C1E2DEEEB980}"/>
              </a:ext>
            </a:extLst>
          </p:cNvPr>
          <p:cNvSpPr>
            <a:spLocks noGrp="1"/>
          </p:cNvSpPr>
          <p:nvPr>
            <p:ph type="title"/>
          </p:nvPr>
        </p:nvSpPr>
        <p:spPr/>
        <p:txBody>
          <a:bodyPr>
            <a:normAutofit/>
          </a:bodyPr>
          <a:lstStyle/>
          <a:p>
            <a:r>
              <a:rPr lang="en-US" sz="5400" b="1" dirty="0">
                <a:solidFill>
                  <a:srgbClr val="002060"/>
                </a:solidFill>
              </a:rPr>
              <a:t>About Data</a:t>
            </a:r>
            <a:endParaRPr lang="en-IN" sz="5400" b="1" dirty="0">
              <a:solidFill>
                <a:srgbClr val="002060"/>
              </a:solidFill>
            </a:endParaRPr>
          </a:p>
        </p:txBody>
      </p:sp>
      <p:sp>
        <p:nvSpPr>
          <p:cNvPr id="3" name="Content Placeholder 2">
            <a:extLst>
              <a:ext uri="{FF2B5EF4-FFF2-40B4-BE49-F238E27FC236}">
                <a16:creationId xmlns:a16="http://schemas.microsoft.com/office/drawing/2014/main" id="{66EECFFB-21E4-446E-2A66-FFBAB167A5AA}"/>
              </a:ext>
            </a:extLst>
          </p:cNvPr>
          <p:cNvSpPr>
            <a:spLocks noGrp="1"/>
          </p:cNvSpPr>
          <p:nvPr>
            <p:ph idx="1"/>
          </p:nvPr>
        </p:nvSpPr>
        <p:spPr>
          <a:xfrm>
            <a:off x="4119718" y="2537268"/>
            <a:ext cx="5594554" cy="3529236"/>
          </a:xfrm>
        </p:spPr>
        <p:txBody>
          <a:bodyPr>
            <a:noAutofit/>
          </a:bodyPr>
          <a:lstStyle/>
          <a:p>
            <a:pPr marL="0" indent="0">
              <a:buNone/>
            </a:pPr>
            <a:r>
              <a:rPr lang="en-US" dirty="0">
                <a:solidFill>
                  <a:schemeClr val="tx1"/>
                </a:solidFill>
              </a:rPr>
              <a:t>1.Booking information </a:t>
            </a:r>
          </a:p>
          <a:p>
            <a:pPr marL="0" indent="0">
              <a:buNone/>
            </a:pPr>
            <a:r>
              <a:rPr lang="en-US" dirty="0">
                <a:solidFill>
                  <a:schemeClr val="tx1"/>
                </a:solidFill>
              </a:rPr>
              <a:t>2.Guest Details</a:t>
            </a:r>
          </a:p>
          <a:p>
            <a:pPr marL="0" indent="0">
              <a:buNone/>
            </a:pPr>
            <a:r>
              <a:rPr lang="en-US" dirty="0">
                <a:solidFill>
                  <a:schemeClr val="tx1"/>
                </a:solidFill>
              </a:rPr>
              <a:t>3.Booking History</a:t>
            </a:r>
          </a:p>
          <a:p>
            <a:pPr marL="0" indent="0">
              <a:buNone/>
            </a:pPr>
            <a:r>
              <a:rPr lang="en-US" dirty="0">
                <a:solidFill>
                  <a:schemeClr val="tx1"/>
                </a:solidFill>
              </a:rPr>
              <a:t>4.Room Information</a:t>
            </a:r>
          </a:p>
          <a:p>
            <a:pPr marL="0" indent="0">
              <a:buNone/>
            </a:pPr>
            <a:r>
              <a:rPr lang="en-US" dirty="0">
                <a:solidFill>
                  <a:schemeClr val="tx1"/>
                </a:solidFill>
              </a:rPr>
              <a:t>5.Financials and Extras</a:t>
            </a:r>
          </a:p>
          <a:p>
            <a:pPr marL="0" indent="0">
              <a:buNone/>
            </a:pPr>
            <a:r>
              <a:rPr lang="en-US" dirty="0">
                <a:solidFill>
                  <a:schemeClr val="tx1"/>
                </a:solidFill>
              </a:rPr>
              <a:t>6.Booking Channel</a:t>
            </a:r>
          </a:p>
          <a:p>
            <a:pPr marL="0" indent="0">
              <a:buNone/>
            </a:pPr>
            <a:r>
              <a:rPr lang="en-US" dirty="0">
                <a:solidFill>
                  <a:schemeClr val="tx1"/>
                </a:solidFill>
              </a:rPr>
              <a:t>7.Reservation status</a:t>
            </a:r>
            <a:endParaRPr lang="en-IN" dirty="0">
              <a:solidFill>
                <a:schemeClr val="tx1"/>
              </a:solidFill>
            </a:endParaRPr>
          </a:p>
        </p:txBody>
      </p:sp>
      <p:pic>
        <p:nvPicPr>
          <p:cNvPr id="5" name="Picture 4">
            <a:extLst>
              <a:ext uri="{FF2B5EF4-FFF2-40B4-BE49-F238E27FC236}">
                <a16:creationId xmlns:a16="http://schemas.microsoft.com/office/drawing/2014/main" id="{429DF7C2-A967-4A77-5AE9-4CFCB1F8A68C}"/>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7860276" y="3792485"/>
            <a:ext cx="3250176" cy="2274019"/>
          </a:xfrm>
          <a:prstGeom prst="ellipse">
            <a:avLst/>
          </a:prstGeom>
          <a:ln>
            <a:noFill/>
          </a:ln>
          <a:effectLst>
            <a:softEdge rad="112500"/>
          </a:effectLst>
        </p:spPr>
      </p:pic>
    </p:spTree>
    <p:extLst>
      <p:ext uri="{BB962C8B-B14F-4D97-AF65-F5344CB8AC3E}">
        <p14:creationId xmlns:p14="http://schemas.microsoft.com/office/powerpoint/2010/main" val="210731034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Organic</Template>
  <TotalTime>1029</TotalTime>
  <Words>1733</Words>
  <Application>Microsoft Office PowerPoint</Application>
  <PresentationFormat>Widescreen</PresentationFormat>
  <Paragraphs>242</Paragraphs>
  <Slides>37</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Aptos</vt:lpstr>
      <vt:lpstr>Arial</vt:lpstr>
      <vt:lpstr>Crimson Pro</vt:lpstr>
      <vt:lpstr>Federo</vt:lpstr>
      <vt:lpstr>Garamond</vt:lpstr>
      <vt:lpstr>Wingdings</vt:lpstr>
      <vt:lpstr>Organic</vt:lpstr>
      <vt:lpstr>PowerPoint Presentation</vt:lpstr>
      <vt:lpstr>Project Summary</vt:lpstr>
      <vt:lpstr>PowerPoint Presentation</vt:lpstr>
      <vt:lpstr>Data Preparation</vt:lpstr>
      <vt:lpstr>Visualization and Reporting Overview </vt:lpstr>
      <vt:lpstr>Comparative Analysis</vt:lpstr>
      <vt:lpstr>Expected Outcomes </vt:lpstr>
      <vt:lpstr>PowerPoint Presentation</vt:lpstr>
      <vt:lpstr>About Data</vt:lpstr>
      <vt:lpstr>1.Booking Information</vt:lpstr>
      <vt:lpstr>2.Guest Details </vt:lpstr>
      <vt:lpstr>3.Booking History</vt:lpstr>
      <vt:lpstr>4.Room Information</vt:lpstr>
      <vt:lpstr>5.Financial and Extras</vt:lpstr>
      <vt:lpstr>6.Booking Channel</vt:lpstr>
      <vt:lpstr>7.Reservation Status</vt:lpstr>
      <vt:lpstr>Problem Statement </vt:lpstr>
      <vt:lpstr>Data Cleaning Steps</vt:lpstr>
      <vt:lpstr>PowerPoint Presentation</vt:lpstr>
      <vt:lpstr>PowerPoint Presentation</vt:lpstr>
      <vt:lpstr>PowerPoint Presentation</vt:lpstr>
      <vt:lpstr>Data Visualization and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geeta torane</dc:creator>
  <cp:lastModifiedBy>geeta torane</cp:lastModifiedBy>
  <cp:revision>7</cp:revision>
  <dcterms:created xsi:type="dcterms:W3CDTF">2026-01-29T17:38:37Z</dcterms:created>
  <dcterms:modified xsi:type="dcterms:W3CDTF">2026-02-01T11:08:58Z</dcterms:modified>
</cp:coreProperties>
</file>